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297" r:id="rId3"/>
    <p:sldId id="275" r:id="rId4"/>
    <p:sldId id="257" r:id="rId5"/>
    <p:sldId id="281" r:id="rId6"/>
    <p:sldId id="282" r:id="rId7"/>
    <p:sldId id="283" r:id="rId8"/>
    <p:sldId id="284" r:id="rId9"/>
    <p:sldId id="289" r:id="rId10"/>
    <p:sldId id="286" r:id="rId11"/>
    <p:sldId id="287" r:id="rId12"/>
    <p:sldId id="288" r:id="rId13"/>
    <p:sldId id="290" r:id="rId14"/>
    <p:sldId id="292" r:id="rId15"/>
    <p:sldId id="291" r:id="rId16"/>
    <p:sldId id="293" r:id="rId17"/>
    <p:sldId id="294" r:id="rId18"/>
    <p:sldId id="295" r:id="rId19"/>
    <p:sldId id="296" r:id="rId20"/>
    <p:sldId id="260" r:id="rId21"/>
    <p:sldId id="279" r:id="rId2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1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5B0F2-CCE8-6345-B4EC-4E6BBAA49FED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4C69A-3D7F-E348-9331-8A376DB500D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88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8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804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358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8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9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7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2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5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3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9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7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926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33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16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79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95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777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155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3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010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789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698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7344-D338-4D34-A90A-CFA96DA315A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45FE-5D1B-4411-AF15-CC287DD8BA6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CRISTO%20JES&#218;S%20EN%20LA%20TIERRAest&#225;%20contigo-conmigonunca%20te%20deja-abandona(video%20motivacional%20cristiano.C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622" y="989893"/>
            <a:ext cx="3093294" cy="96297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815622" y="2725617"/>
            <a:ext cx="3075709" cy="606829"/>
          </a:xfrm>
          <a:prstGeom prst="rect">
            <a:avLst/>
          </a:prstGeom>
          <a:noFill/>
        </p:spPr>
        <p:txBody>
          <a:bodyPr wrap="none" lIns="36000" tIns="0" rIns="0" bIns="0" rtlCol="0">
            <a:noAutofit/>
          </a:bodyPr>
          <a:lstStyle/>
          <a:p>
            <a:pPr algn="r" defTabSz="842400"/>
            <a:r>
              <a:rPr lang="es-CO" sz="2400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“Educadores </a:t>
            </a:r>
            <a:r>
              <a:rPr lang="es-CO" sz="24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Calasancios</a:t>
            </a:r>
            <a:r>
              <a:rPr lang="es-CO" sz="2400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pPr algn="r" defTabSz="842400"/>
            <a:r>
              <a:rPr lang="es-CO" sz="2400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presencia viva”</a:t>
            </a:r>
          </a:p>
          <a:p>
            <a:pPr algn="r" defTabSz="842400"/>
            <a:endParaRPr lang="es-CO" sz="2400" i="1" dirty="0" smtClean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r" defTabSz="842400"/>
            <a:r>
              <a:rPr lang="es-CO" sz="2000" i="1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</a:t>
            </a:r>
            <a:r>
              <a:rPr lang="es-CO" sz="2000" i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. Mauricio Gaviria, Sch.P.</a:t>
            </a:r>
            <a:endParaRPr lang="es-ES_tradnl" sz="2000" i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8073" y="845055"/>
            <a:ext cx="5420719" cy="5294488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HelveticaNeue LT 47 LightCn" panose="00000400000000000000" pitchFamily="2" charset="0"/>
              </a:rPr>
              <a:t>Pero no transformarlos en cualquier cosa: transformarlos en </a:t>
            </a:r>
            <a:r>
              <a:rPr lang="es-CO" dirty="0" smtClean="0">
                <a:latin typeface="HelveticaNeue LT 47 LightCn" panose="00000400000000000000" pitchFamily="2" charset="0"/>
              </a:rPr>
              <a:t/>
            </a:r>
            <a:br>
              <a:rPr lang="es-CO" dirty="0" smtClean="0">
                <a:latin typeface="HelveticaNeue LT 47 LightCn" panose="00000400000000000000" pitchFamily="2" charset="0"/>
              </a:rPr>
            </a:br>
            <a:r>
              <a:rPr lang="es-CO" sz="8800" dirty="0" smtClean="0">
                <a:latin typeface="HelveticaNeue LT 47 LightCn" panose="00000400000000000000" pitchFamily="2" charset="0"/>
              </a:rPr>
              <a:t>Jesús</a:t>
            </a:r>
            <a:r>
              <a:rPr lang="es-CO" sz="8800" dirty="0">
                <a:latin typeface="HelveticaNeue LT 47 LightCn" panose="00000400000000000000" pitchFamily="2" charset="0"/>
              </a:rPr>
              <a:t>. </a:t>
            </a:r>
            <a:r>
              <a:rPr lang="es-CO" dirty="0" smtClean="0">
                <a:latin typeface="HelveticaNeue LT 47 LightCn" panose="00000400000000000000" pitchFamily="2" charset="0"/>
              </a:rPr>
              <a:t/>
            </a:r>
            <a:br>
              <a:rPr lang="es-CO" dirty="0" smtClean="0">
                <a:latin typeface="HelveticaNeue LT 47 LightCn" panose="00000400000000000000" pitchFamily="2" charset="0"/>
              </a:rPr>
            </a:br>
            <a:r>
              <a:rPr lang="es-CO" sz="5400" dirty="0" smtClean="0">
                <a:latin typeface="HelveticaNeue LT 47 LightCn" panose="00000400000000000000" pitchFamily="2" charset="0"/>
              </a:rPr>
              <a:t>Cristianos</a:t>
            </a:r>
            <a:r>
              <a:rPr lang="es-CO" sz="5400" dirty="0">
                <a:latin typeface="HelveticaNeue LT 47 LightCn" panose="00000400000000000000" pitchFamily="2" charset="0"/>
              </a:rPr>
              <a:t>. </a:t>
            </a:r>
            <a:r>
              <a:rPr lang="es-CO" dirty="0" smtClean="0">
                <a:latin typeface="HelveticaNeue LT 47 LightCn" panose="00000400000000000000" pitchFamily="2" charset="0"/>
              </a:rPr>
              <a:t/>
            </a:r>
            <a:br>
              <a:rPr lang="es-CO" dirty="0" smtClean="0">
                <a:latin typeface="HelveticaNeue LT 47 LightCn" panose="00000400000000000000" pitchFamily="2" charset="0"/>
              </a:rPr>
            </a:br>
            <a:r>
              <a:rPr lang="es-CO" dirty="0" smtClean="0">
                <a:latin typeface="HelveticaNeue LT 47 LightCn" panose="00000400000000000000" pitchFamily="2" charset="0"/>
              </a:rPr>
              <a:t>Otros </a:t>
            </a:r>
            <a:r>
              <a:rPr lang="es-CO" dirty="0" err="1">
                <a:latin typeface="HelveticaNeue LT 47 LightCn" panose="00000400000000000000" pitchFamily="2" charset="0"/>
              </a:rPr>
              <a:t>Cristos</a:t>
            </a:r>
            <a:r>
              <a:rPr lang="es-CO" dirty="0">
                <a:latin typeface="HelveticaNeue LT 47 LightCn" panose="00000400000000000000" pitchFamily="2" charset="0"/>
              </a:rPr>
              <a:t>. </a:t>
            </a:r>
            <a:endParaRPr lang="es-ES_tradnl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6148" name="Picture 4" descr="http://corazondejesushatillo.com/wp-content/uploads/2016/05/catequesisnincc83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9" y="2696734"/>
            <a:ext cx="3702902" cy="33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3" y="709588"/>
            <a:ext cx="5420719" cy="5294488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HelveticaNeue LT 47 LightCn" panose="00000400000000000000" pitchFamily="2" charset="0"/>
              </a:rPr>
              <a:t>Entramos </a:t>
            </a:r>
            <a:r>
              <a:rPr lang="es-CO" dirty="0">
                <a:latin typeface="HelveticaNeue LT 47 LightCn" panose="00000400000000000000" pitchFamily="2" charset="0"/>
              </a:rPr>
              <a:t>en </a:t>
            </a:r>
            <a:r>
              <a:rPr lang="es-CO" dirty="0" smtClean="0">
                <a:latin typeface="HelveticaNeue LT 47 LightCn" panose="00000400000000000000" pitchFamily="2" charset="0"/>
              </a:rPr>
              <a:t>la </a:t>
            </a:r>
            <a:br>
              <a:rPr lang="es-CO" dirty="0" smtClean="0">
                <a:latin typeface="HelveticaNeue LT 47 LightCn" panose="00000400000000000000" pitchFamily="2" charset="0"/>
              </a:rPr>
            </a:br>
            <a:r>
              <a:rPr lang="es-CO" sz="6000" dirty="0" smtClean="0">
                <a:latin typeface="HelveticaNeue LT 47 LightCn" panose="00000400000000000000" pitchFamily="2" charset="0"/>
              </a:rPr>
              <a:t>HISTORIA DE LA SALVACIÓN </a:t>
            </a:r>
            <a:r>
              <a:rPr lang="es-CO" dirty="0" smtClean="0">
                <a:latin typeface="HelveticaNeue LT 47 LightCn" panose="00000400000000000000" pitchFamily="2" charset="0"/>
              </a:rPr>
              <a:t/>
            </a:r>
            <a:br>
              <a:rPr lang="es-CO" dirty="0" smtClean="0">
                <a:latin typeface="HelveticaNeue LT 47 LightCn" panose="00000400000000000000" pitchFamily="2" charset="0"/>
              </a:rPr>
            </a:br>
            <a:r>
              <a:rPr lang="es-CO" dirty="0" smtClean="0">
                <a:latin typeface="HelveticaNeue LT 47 LightCn" panose="00000400000000000000" pitchFamily="2" charset="0"/>
              </a:rPr>
              <a:t>es </a:t>
            </a:r>
            <a:r>
              <a:rPr lang="es-CO" dirty="0">
                <a:latin typeface="HelveticaNeue LT 47 LightCn" panose="00000400000000000000" pitchFamily="2" charset="0"/>
              </a:rPr>
              <a:t>algo grandioso que nos llena de seguridad y entusiasmo. </a:t>
            </a:r>
            <a:endParaRPr lang="es-ES_tradnl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170" name="Picture 2" descr="https://s-media-cache-ak0.pinimg.com/originals/b1/60/f1/b160f19026dccce0e1c1d8573a3dba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9"/>
          <a:stretch/>
        </p:blipFill>
        <p:spPr bwMode="auto">
          <a:xfrm>
            <a:off x="6615290" y="785611"/>
            <a:ext cx="2075084" cy="55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nbabil2.wikispaces.com/file/view/los%20diez%20mandamientos.jpg/351462358/319x224/los%20diez%20mandamien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72" y="3714872"/>
            <a:ext cx="3954323" cy="27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3" y="709588"/>
            <a:ext cx="9000199" cy="3063922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latin typeface="HelveticaNeue LT 47 LightCn" panose="00000400000000000000" pitchFamily="2" charset="0"/>
              </a:rPr>
              <a:t> Es Jesús el que nos dice: ”Vayan, enséñenles todo lo que les he mandado y sepan que yo estoy con ustedes todos los días hasta el fin del mundo (Mateo 28, 20) </a:t>
            </a:r>
            <a:endParaRPr lang="es-ES_tradnl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rectangular redondeada 2"/>
          <p:cNvSpPr/>
          <p:nvPr/>
        </p:nvSpPr>
        <p:spPr>
          <a:xfrm>
            <a:off x="3867154" y="1429789"/>
            <a:ext cx="1526069" cy="1022466"/>
          </a:xfrm>
          <a:prstGeom prst="wedgeRoundRectCallout">
            <a:avLst>
              <a:gd name="adj1" fmla="val -8305"/>
              <a:gd name="adj2" fmla="val 77134"/>
              <a:gd name="adj3" fmla="val 16667"/>
            </a:avLst>
          </a:prstGeom>
          <a:solidFill>
            <a:srgbClr val="F7C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6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03"/>
          <p:cNvSpPr txBox="1">
            <a:spLocks/>
          </p:cNvSpPr>
          <p:nvPr/>
        </p:nvSpPr>
        <p:spPr>
          <a:xfrm>
            <a:off x="1442025" y="3290086"/>
            <a:ext cx="6259950" cy="153129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ES" i="1" dirty="0" smtClean="0">
                <a:solidFill>
                  <a:prstClr val="black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CRECIMIENTO PERSONAL </a:t>
            </a:r>
            <a:endParaRPr lang="es-ES" i="1" dirty="0">
              <a:solidFill>
                <a:prstClr val="black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63330" y="1429481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0">
                  <a:noFill/>
                </a:ln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21" y="6228533"/>
            <a:ext cx="2587083" cy="381228"/>
          </a:xfrm>
          <a:prstGeom prst="rect">
            <a:avLst/>
          </a:prstGeom>
        </p:spPr>
      </p:pic>
      <p:sp>
        <p:nvSpPr>
          <p:cNvPr id="10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7218" y="4401618"/>
            <a:ext cx="874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 smtClean="0">
                <a:latin typeface="HelveticaNeue LT 47 LightCn" panose="00000400000000000000" pitchFamily="2" charset="0"/>
              </a:rPr>
              <a:t>“…nos </a:t>
            </a:r>
            <a:r>
              <a:rPr lang="es-CO" i="1" dirty="0">
                <a:latin typeface="HelveticaNeue LT 47 LightCn" panose="00000400000000000000" pitchFamily="2" charset="0"/>
              </a:rPr>
              <a:t>unimos más estrechamente a Dios. Amamos con singular caridad" C. 53 </a:t>
            </a:r>
          </a:p>
        </p:txBody>
      </p:sp>
    </p:spTree>
    <p:extLst>
      <p:ext uri="{BB962C8B-B14F-4D97-AF65-F5344CB8AC3E}">
        <p14:creationId xmlns:p14="http://schemas.microsoft.com/office/powerpoint/2010/main" val="6954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decyl.org/images/img_web/testimonio_adecy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0"/>
          <a:stretch/>
        </p:blipFill>
        <p:spPr bwMode="auto">
          <a:xfrm>
            <a:off x="1586368" y="907971"/>
            <a:ext cx="6667500" cy="34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9" y="3355225"/>
            <a:ext cx="9000199" cy="306392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800" dirty="0">
                <a:latin typeface="HelveticaNeue LT 47 LightCn" panose="00000400000000000000" pitchFamily="2" charset="0"/>
              </a:rPr>
              <a:t> </a:t>
            </a:r>
            <a:r>
              <a:rPr lang="es-CO" sz="4800" dirty="0" smtClean="0">
                <a:latin typeface="HelveticaNeue LT 47 LightCn" panose="00000400000000000000" pitchFamily="2" charset="0"/>
              </a:rPr>
              <a:t>“</a:t>
            </a:r>
            <a:r>
              <a:rPr lang="es-CO" sz="4800" i="1" dirty="0" smtClean="0">
                <a:latin typeface="HelveticaNeue LT 47 LightCn" panose="00000400000000000000" pitchFamily="2" charset="0"/>
              </a:rPr>
              <a:t>Nos configuramos </a:t>
            </a:r>
            <a:r>
              <a:rPr lang="es-CO" sz="5400" b="1" i="1" dirty="0">
                <a:latin typeface="HelveticaNeue LT 47 LightCn" panose="00000400000000000000" pitchFamily="2" charset="0"/>
              </a:rPr>
              <a:t>con el amor de Cristo</a:t>
            </a:r>
            <a:r>
              <a:rPr lang="es-CO" sz="4800" i="1" dirty="0">
                <a:latin typeface="HelveticaNeue LT 47 LightCn" panose="00000400000000000000" pitchFamily="2" charset="0"/>
              </a:rPr>
              <a:t>. Hechos así todos para todos... paternidad más dilatada y testimonio más luminoso</a:t>
            </a:r>
            <a:r>
              <a:rPr lang="es-CO" sz="4800" i="1" dirty="0" smtClean="0">
                <a:latin typeface="HelveticaNeue LT 47 LightCn" panose="00000400000000000000" pitchFamily="2" charset="0"/>
              </a:rPr>
              <a:t>...” </a:t>
            </a:r>
            <a:r>
              <a:rPr lang="es-CO" sz="4800" dirty="0" smtClean="0">
                <a:latin typeface="HelveticaNeue LT 47 LightCn" panose="00000400000000000000" pitchFamily="2" charset="0"/>
              </a:rPr>
              <a:t>C54 </a:t>
            </a:r>
            <a:endParaRPr lang="es-ES_tradnl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3" y="3631843"/>
            <a:ext cx="9000199" cy="239179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800" dirty="0">
                <a:latin typeface="HelveticaNeue LT 47 LightCn" panose="00000400000000000000" pitchFamily="2" charset="0"/>
              </a:rPr>
              <a:t> </a:t>
            </a:r>
            <a:r>
              <a:rPr lang="es-CO" sz="4800" dirty="0" smtClean="0">
                <a:latin typeface="HelveticaNeue LT 47 LightCn" panose="00000400000000000000" pitchFamily="2" charset="0"/>
              </a:rPr>
              <a:t>Así </a:t>
            </a:r>
            <a:r>
              <a:rPr lang="es-CO" sz="4800" dirty="0">
                <a:latin typeface="HelveticaNeue LT 47 LightCn" panose="00000400000000000000" pitchFamily="2" charset="0"/>
              </a:rPr>
              <a:t>somos de verdad </a:t>
            </a:r>
            <a:r>
              <a:rPr lang="es-CO" sz="6000" b="1" dirty="0">
                <a:latin typeface="HelveticaNeue LT 47 LightCn" panose="00000400000000000000" pitchFamily="2" charset="0"/>
              </a:rPr>
              <a:t>presencia viva </a:t>
            </a:r>
            <a:r>
              <a:rPr lang="es-CO" sz="4800" dirty="0">
                <a:latin typeface="HelveticaNeue LT 47 LightCn" panose="00000400000000000000" pitchFamily="2" charset="0"/>
              </a:rPr>
              <a:t>y cooperadores de la Verdad, del Maestro Jesús</a:t>
            </a:r>
            <a:endParaRPr lang="es-ES_tradnl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10242" name="Picture 2" descr="https://s-media-cache-ak0.pinimg.com/originals/29/04/10/2904107dae18e58ac2ed4d568e6a5b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6" y="865353"/>
            <a:ext cx="5169460" cy="29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11266" name="Picture 2" descr="https://s-media-cache-ak0.pinimg.com/736x/10/a0/ec/10a0ec498dbd8e3c0e8842280988f5bf--fe-ht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353"/>
            <a:ext cx="4270708" cy="5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343" y="989968"/>
            <a:ext cx="7328079" cy="4303247"/>
          </a:xfrm>
        </p:spPr>
        <p:txBody>
          <a:bodyPr>
            <a:normAutofit fontScale="90000"/>
          </a:bodyPr>
          <a:lstStyle/>
          <a:p>
            <a:pPr algn="r"/>
            <a:r>
              <a:rPr lang="es-CO" sz="4800" dirty="0">
                <a:latin typeface="HelveticaNeue LT 47 LightCn" panose="00000400000000000000" pitchFamily="2" charset="0"/>
              </a:rPr>
              <a:t> “NO </a:t>
            </a:r>
            <a:r>
              <a:rPr lang="es-CO" sz="4800" dirty="0" smtClean="0">
                <a:latin typeface="HelveticaNeue LT 47 LightCn" panose="00000400000000000000" pitchFamily="2" charset="0"/>
              </a:rPr>
              <a:t>soy yo</a:t>
            </a:r>
            <a:r>
              <a:rPr lang="es-CO" sz="4800" dirty="0">
                <a:latin typeface="HelveticaNeue LT 47 LightCn" panose="00000400000000000000" pitchFamily="2" charset="0"/>
              </a:rPr>
              <a:t>, es C</a:t>
            </a:r>
            <a:r>
              <a:rPr lang="es-CO" sz="4800" dirty="0" smtClean="0">
                <a:latin typeface="HelveticaNeue LT 47 LightCn" panose="00000400000000000000" pitchFamily="2" charset="0"/>
              </a:rPr>
              <a:t>risto </a:t>
            </a:r>
            <a:br>
              <a:rPr lang="es-CO" sz="4800" dirty="0" smtClean="0">
                <a:latin typeface="HelveticaNeue LT 47 LightCn" panose="00000400000000000000" pitchFamily="2" charset="0"/>
              </a:rPr>
            </a:br>
            <a:r>
              <a:rPr lang="es-CO" sz="6000" b="1" dirty="0" smtClean="0">
                <a:latin typeface="HelveticaNeue LT 47 LightCn" panose="00000400000000000000" pitchFamily="2" charset="0"/>
              </a:rPr>
              <a:t>QUIEN </a:t>
            </a:r>
            <a:r>
              <a:rPr lang="es-CO" sz="6000" b="1" dirty="0">
                <a:latin typeface="HelveticaNeue LT 47 LightCn" panose="00000400000000000000" pitchFamily="2" charset="0"/>
              </a:rPr>
              <a:t>VIVE EN MÍ</a:t>
            </a:r>
            <a:r>
              <a:rPr lang="es-CO" sz="4800" dirty="0">
                <a:latin typeface="HelveticaNeue LT 47 LightCn" panose="00000400000000000000" pitchFamily="2" charset="0"/>
              </a:rPr>
              <a:t>” </a:t>
            </a:r>
            <a:r>
              <a:rPr lang="es-CO" sz="4800" dirty="0" smtClean="0">
                <a:latin typeface="HelveticaNeue LT 47 LightCn" panose="00000400000000000000" pitchFamily="2" charset="0"/>
              </a:rPr>
              <a:t/>
            </a:r>
            <a:br>
              <a:rPr lang="es-CO" sz="4800" dirty="0" smtClean="0">
                <a:latin typeface="HelveticaNeue LT 47 LightCn" panose="00000400000000000000" pitchFamily="2" charset="0"/>
              </a:rPr>
            </a:br>
            <a:r>
              <a:rPr lang="es-CO" sz="4800" dirty="0" smtClean="0">
                <a:latin typeface="HelveticaNeue LT 47 LightCn" panose="00000400000000000000" pitchFamily="2" charset="0"/>
              </a:rPr>
              <a:t/>
            </a:r>
            <a:br>
              <a:rPr lang="es-CO" sz="4800" dirty="0" smtClean="0">
                <a:latin typeface="HelveticaNeue LT 47 LightCn" panose="00000400000000000000" pitchFamily="2" charset="0"/>
              </a:rPr>
            </a:br>
            <a:r>
              <a:rPr lang="es-CO" sz="4800" dirty="0">
                <a:latin typeface="HelveticaNeue LT 47 LightCn" panose="00000400000000000000" pitchFamily="2" charset="0"/>
              </a:rPr>
              <a:t/>
            </a:r>
            <a:br>
              <a:rPr lang="es-CO" sz="4800" dirty="0">
                <a:latin typeface="HelveticaNeue LT 47 LightCn" panose="00000400000000000000" pitchFamily="2" charset="0"/>
              </a:rPr>
            </a:br>
            <a:r>
              <a:rPr lang="es-CO" sz="3200" dirty="0" smtClean="0">
                <a:latin typeface="HelveticaNeue LT 47 LightCn" panose="00000400000000000000" pitchFamily="2" charset="0"/>
              </a:rPr>
              <a:t>Gálatas </a:t>
            </a:r>
            <a:r>
              <a:rPr lang="es-CO" sz="3200" dirty="0">
                <a:latin typeface="HelveticaNeue LT 47 LightCn" panose="00000400000000000000" pitchFamily="2" charset="0"/>
              </a:rPr>
              <a:t>2, 20 </a:t>
            </a:r>
            <a:endParaRPr lang="es-ES_tradnl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eaeprogramas.es/sites/default/files/blog_images/empresa-familiar/2015/07/retos-py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0" b="15579"/>
          <a:stretch/>
        </p:blipFill>
        <p:spPr bwMode="auto">
          <a:xfrm>
            <a:off x="0" y="3615284"/>
            <a:ext cx="6143625" cy="25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13206"/>
            <a:ext cx="8886422" cy="3885740"/>
          </a:xfrm>
        </p:spPr>
        <p:txBody>
          <a:bodyPr>
            <a:normAutofit fontScale="90000"/>
          </a:bodyPr>
          <a:lstStyle/>
          <a:p>
            <a:pPr algn="r"/>
            <a:r>
              <a:rPr lang="es-CO" sz="4800" dirty="0">
                <a:latin typeface="HelveticaNeue LT 47 LightCn" panose="00000400000000000000" pitchFamily="2" charset="0"/>
              </a:rPr>
              <a:t> Si no tenemos </a:t>
            </a:r>
            <a:r>
              <a:rPr lang="es-CO" sz="6600" b="1" dirty="0">
                <a:latin typeface="HelveticaNeue LT 47 LightCn" panose="00000400000000000000" pitchFamily="2" charset="0"/>
              </a:rPr>
              <a:t>esta fuerza</a:t>
            </a:r>
            <a:r>
              <a:rPr lang="es-CO" sz="4800" dirty="0">
                <a:latin typeface="HelveticaNeue LT 47 LightCn" panose="00000400000000000000" pitchFamily="2" charset="0"/>
              </a:rPr>
              <a:t> no somos capaces de </a:t>
            </a:r>
            <a:r>
              <a:rPr lang="es-CO" sz="4800" dirty="0" smtClean="0">
                <a:latin typeface="HelveticaNeue LT 47 LightCn" panose="00000400000000000000" pitchFamily="2" charset="0"/>
              </a:rPr>
              <a:t>enfrentar </a:t>
            </a:r>
            <a:r>
              <a:rPr lang="es-CO" sz="6000" b="1" dirty="0" smtClean="0">
                <a:latin typeface="HelveticaNeue LT 47 LightCn" panose="00000400000000000000" pitchFamily="2" charset="0"/>
              </a:rPr>
              <a:t>el reto</a:t>
            </a:r>
            <a:r>
              <a:rPr lang="es-CO" sz="4800" dirty="0" smtClean="0">
                <a:latin typeface="HelveticaNeue LT 47 LightCn" panose="00000400000000000000" pitchFamily="2" charset="0"/>
              </a:rPr>
              <a:t> </a:t>
            </a:r>
            <a:r>
              <a:rPr lang="es-CO" sz="4800" b="1" dirty="0">
                <a:latin typeface="HelveticaNeue LT 47 LightCn" panose="00000400000000000000" pitchFamily="2" charset="0"/>
              </a:rPr>
              <a:t>que la sociedad nos presenta.</a:t>
            </a:r>
            <a:br>
              <a:rPr lang="es-CO" sz="4800" b="1" dirty="0">
                <a:latin typeface="HelveticaNeue LT 47 LightCn" panose="00000400000000000000" pitchFamily="2" charset="0"/>
              </a:rPr>
            </a:br>
            <a:r>
              <a:rPr lang="es-CO" sz="4800" b="1" dirty="0" smtClean="0">
                <a:latin typeface="HelveticaNeue LT 47 LightCn" panose="00000400000000000000" pitchFamily="2" charset="0"/>
              </a:rPr>
              <a:t/>
            </a:r>
            <a:br>
              <a:rPr lang="es-CO" sz="4800" b="1" dirty="0" smtClean="0">
                <a:latin typeface="HelveticaNeue LT 47 LightCn" panose="00000400000000000000" pitchFamily="2" charset="0"/>
              </a:rPr>
            </a:br>
            <a:r>
              <a:rPr lang="es-CO" sz="3200" dirty="0" smtClean="0">
                <a:latin typeface="HelveticaNeue LT 47 LightCn" panose="00000400000000000000" pitchFamily="2" charset="0"/>
              </a:rPr>
              <a:t>Superior a </a:t>
            </a:r>
            <a:br>
              <a:rPr lang="es-CO" sz="3200" dirty="0" smtClean="0">
                <a:latin typeface="HelveticaNeue LT 47 LightCn" panose="00000400000000000000" pitchFamily="2" charset="0"/>
              </a:rPr>
            </a:br>
            <a:r>
              <a:rPr lang="es-CO" sz="3200" dirty="0" smtClean="0">
                <a:latin typeface="HelveticaNeue LT 47 LightCn" panose="00000400000000000000" pitchFamily="2" charset="0"/>
              </a:rPr>
              <a:t>nuestras fuerzas. </a:t>
            </a:r>
            <a:endParaRPr lang="es-ES_tradnl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94595"/>
            <a:ext cx="9144000" cy="3885740"/>
          </a:xfrm>
        </p:spPr>
        <p:txBody>
          <a:bodyPr>
            <a:normAutofit fontScale="90000"/>
          </a:bodyPr>
          <a:lstStyle/>
          <a:p>
            <a:pPr algn="r"/>
            <a:r>
              <a:rPr lang="es-CO" sz="4800" dirty="0">
                <a:latin typeface="HelveticaNeue LT 47 LightCn" panose="00000400000000000000" pitchFamily="2" charset="0"/>
              </a:rPr>
              <a:t> </a:t>
            </a:r>
            <a:r>
              <a:rPr lang="es-CO" sz="4800" i="1" dirty="0" smtClean="0">
                <a:latin typeface="HelveticaNeue LT 47 LightCn" panose="00000400000000000000" pitchFamily="2" charset="0"/>
              </a:rPr>
              <a:t>“</a:t>
            </a:r>
            <a:r>
              <a:rPr lang="es-CO" sz="4000" i="1" dirty="0" smtClean="0">
                <a:latin typeface="HelveticaNeue LT 47 LightCn" panose="00000400000000000000" pitchFamily="2" charset="0"/>
              </a:rPr>
              <a:t>No </a:t>
            </a:r>
            <a:r>
              <a:rPr lang="es-CO" sz="4000" i="1" dirty="0">
                <a:latin typeface="HelveticaNeue LT 47 LightCn" panose="00000400000000000000" pitchFamily="2" charset="0"/>
              </a:rPr>
              <a:t>TENGAN MIEDO, </a:t>
            </a:r>
            <a:r>
              <a:rPr lang="es-CO" sz="4000" i="1" dirty="0" smtClean="0">
                <a:latin typeface="HelveticaNeue LT 47 LightCn" panose="00000400000000000000" pitchFamily="2" charset="0"/>
              </a:rPr>
              <a:t/>
            </a:r>
            <a:br>
              <a:rPr lang="es-CO" sz="4000" i="1" dirty="0" smtClean="0">
                <a:latin typeface="HelveticaNeue LT 47 LightCn" panose="00000400000000000000" pitchFamily="2" charset="0"/>
              </a:rPr>
            </a:br>
            <a:r>
              <a:rPr lang="es-CO" sz="4000" i="1" dirty="0" smtClean="0">
                <a:latin typeface="HelveticaNeue LT 47 LightCn" panose="00000400000000000000" pitchFamily="2" charset="0"/>
              </a:rPr>
              <a:t>YO </a:t>
            </a:r>
            <a:r>
              <a:rPr lang="es-CO" sz="4000" i="1" dirty="0">
                <a:latin typeface="HelveticaNeue LT 47 LightCn" panose="00000400000000000000" pitchFamily="2" charset="0"/>
              </a:rPr>
              <a:t>ESTOY CON USTEDES”</a:t>
            </a:r>
            <a:r>
              <a:rPr lang="es-CO" sz="4000" dirty="0">
                <a:latin typeface="HelveticaNeue LT 47 LightCn" panose="00000400000000000000" pitchFamily="2" charset="0"/>
              </a:rPr>
              <a:t> </a:t>
            </a:r>
            <a:r>
              <a:rPr lang="es-CO" sz="4000" dirty="0" smtClean="0">
                <a:latin typeface="HelveticaNeue LT 47 LightCn" panose="00000400000000000000" pitchFamily="2" charset="0"/>
              </a:rPr>
              <a:t/>
            </a:r>
            <a:br>
              <a:rPr lang="es-CO" sz="4000" dirty="0" smtClean="0">
                <a:latin typeface="HelveticaNeue LT 47 LightCn" panose="00000400000000000000" pitchFamily="2" charset="0"/>
              </a:rPr>
            </a:br>
            <a:r>
              <a:rPr lang="es-CO" sz="2000" dirty="0" smtClean="0">
                <a:latin typeface="HelveticaNeue LT 47 LightCn" panose="00000400000000000000" pitchFamily="2" charset="0"/>
              </a:rPr>
              <a:t>(Mateo </a:t>
            </a:r>
            <a:r>
              <a:rPr lang="es-CO" sz="2000" dirty="0">
                <a:latin typeface="HelveticaNeue LT 47 LightCn" panose="00000400000000000000" pitchFamily="2" charset="0"/>
              </a:rPr>
              <a:t>14, </a:t>
            </a:r>
            <a:r>
              <a:rPr lang="es-CO" sz="2000" dirty="0" smtClean="0">
                <a:latin typeface="HelveticaNeue LT 47 LightCn" panose="00000400000000000000" pitchFamily="2" charset="0"/>
              </a:rPr>
              <a:t>27)</a:t>
            </a:r>
            <a:r>
              <a:rPr lang="es-CO" sz="4800" dirty="0" smtClean="0">
                <a:latin typeface="HelveticaNeue LT 47 LightCn" panose="00000400000000000000" pitchFamily="2" charset="0"/>
              </a:rPr>
              <a:t> </a:t>
            </a:r>
            <a:br>
              <a:rPr lang="es-CO" sz="4800" dirty="0" smtClean="0">
                <a:latin typeface="HelveticaNeue LT 47 LightCn" panose="00000400000000000000" pitchFamily="2" charset="0"/>
              </a:rPr>
            </a:br>
            <a:r>
              <a:rPr lang="es-CO" sz="4800" dirty="0" smtClean="0">
                <a:latin typeface="HelveticaNeue LT 47 LightCn" panose="00000400000000000000" pitchFamily="2" charset="0"/>
              </a:rPr>
              <a:t/>
            </a:r>
            <a:br>
              <a:rPr lang="es-CO" sz="4800" dirty="0" smtClean="0">
                <a:latin typeface="HelveticaNeue LT 47 LightCn" panose="00000400000000000000" pitchFamily="2" charset="0"/>
              </a:rPr>
            </a:br>
            <a:r>
              <a:rPr lang="es-CO" sz="4800" b="1" dirty="0" smtClean="0">
                <a:latin typeface="HelveticaNeue LT 47 LightCn" panose="00000400000000000000" pitchFamily="2" charset="0"/>
              </a:rPr>
              <a:t>al </a:t>
            </a:r>
            <a:r>
              <a:rPr lang="es-CO" sz="3100" b="1" dirty="0">
                <a:latin typeface="HelveticaNeue LT 47 LightCn" panose="00000400000000000000" pitchFamily="2" charset="0"/>
              </a:rPr>
              <a:t>tener </a:t>
            </a:r>
            <a:r>
              <a:rPr lang="es-CO" sz="3100" b="1" dirty="0" smtClean="0">
                <a:latin typeface="HelveticaNeue LT 47 LightCn" panose="00000400000000000000" pitchFamily="2" charset="0"/>
              </a:rPr>
              <a:t>que </a:t>
            </a:r>
            <a:r>
              <a:rPr lang="es-CO" sz="3100" b="1" dirty="0">
                <a:latin typeface="HelveticaNeue LT 47 LightCn" panose="00000400000000000000" pitchFamily="2" charset="0"/>
              </a:rPr>
              <a:t>caminar </a:t>
            </a:r>
            <a:r>
              <a:rPr lang="es-CO" sz="3100" b="1" dirty="0" smtClean="0">
                <a:latin typeface="HelveticaNeue LT 47 LightCn" panose="00000400000000000000" pitchFamily="2" charset="0"/>
              </a:rPr>
              <a:t/>
            </a:r>
            <a:br>
              <a:rPr lang="es-CO" sz="3100" b="1" dirty="0" smtClean="0">
                <a:latin typeface="HelveticaNeue LT 47 LightCn" panose="00000400000000000000" pitchFamily="2" charset="0"/>
              </a:rPr>
            </a:br>
            <a:r>
              <a:rPr lang="es-CO" sz="3100" b="1" dirty="0" smtClean="0">
                <a:latin typeface="HelveticaNeue LT 47 LightCn" panose="00000400000000000000" pitchFamily="2" charset="0"/>
              </a:rPr>
              <a:t>sobre </a:t>
            </a:r>
            <a:r>
              <a:rPr lang="es-CO" sz="3100" b="1" dirty="0">
                <a:latin typeface="HelveticaNeue LT 47 LightCn" panose="00000400000000000000" pitchFamily="2" charset="0"/>
              </a:rPr>
              <a:t>el agua. </a:t>
            </a:r>
            <a:r>
              <a:rPr lang="es-CO" sz="3100" b="1" dirty="0" smtClean="0">
                <a:latin typeface="HelveticaNeue LT 47 LightCn" panose="00000400000000000000" pitchFamily="2" charset="0"/>
              </a:rPr>
              <a:t/>
            </a:r>
            <a:br>
              <a:rPr lang="es-CO" sz="3100" b="1" dirty="0" smtClean="0">
                <a:latin typeface="HelveticaNeue LT 47 LightCn" panose="00000400000000000000" pitchFamily="2" charset="0"/>
              </a:rPr>
            </a:br>
            <a:r>
              <a:rPr lang="es-CO" sz="3100" b="1" dirty="0" smtClean="0">
                <a:latin typeface="HelveticaNeue LT 47 LightCn" panose="00000400000000000000" pitchFamily="2" charset="0"/>
              </a:rPr>
              <a:t/>
            </a:r>
            <a:br>
              <a:rPr lang="es-CO" sz="3100" b="1" dirty="0" smtClean="0">
                <a:latin typeface="HelveticaNeue LT 47 LightCn" panose="00000400000000000000" pitchFamily="2" charset="0"/>
              </a:rPr>
            </a:br>
            <a:r>
              <a:rPr lang="es-CO" sz="4800" b="1" dirty="0" smtClean="0">
                <a:latin typeface="HelveticaNeue LT 47 LightCn" panose="00000400000000000000" pitchFamily="2" charset="0"/>
              </a:rPr>
              <a:t/>
            </a:r>
            <a:br>
              <a:rPr lang="es-CO" sz="4800" b="1" dirty="0" smtClean="0">
                <a:latin typeface="HelveticaNeue LT 47 LightCn" panose="00000400000000000000" pitchFamily="2" charset="0"/>
              </a:rPr>
            </a:br>
            <a:r>
              <a:rPr lang="es-CO" sz="3200" dirty="0" smtClean="0">
                <a:latin typeface="HelveticaNeue LT 47 LightCn" panose="00000400000000000000" pitchFamily="2" charset="0"/>
                <a:hlinkClick r:id="rId4" action="ppaction://hlinkfile"/>
              </a:rPr>
              <a:t>Ver video</a:t>
            </a:r>
            <a:endParaRPr lang="es-ES_tradnl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13318" name="Picture 6" descr="http://www.cruzblanca.org/hermanoleon/byn/rc/ev2vi17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642"/>
            <a:ext cx="4035298" cy="525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3"/>
          <p:cNvSpPr txBox="1">
            <a:spLocks/>
          </p:cNvSpPr>
          <p:nvPr/>
        </p:nvSpPr>
        <p:spPr>
          <a:xfrm>
            <a:off x="654627" y="615277"/>
            <a:ext cx="7949045" cy="8042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ES" sz="4400" dirty="0" smtClean="0">
                <a:latin typeface="HelveticaNeue LT 47 LightCn" panose="00000400000000000000" pitchFamily="2" charset="0"/>
                <a:ea typeface="Helvetica Neue LT Std 47 Light Condensed" charset="0"/>
                <a:cs typeface="Helvetica Neue LT Std 47 Light Condensed" charset="0"/>
              </a:rPr>
              <a:t>TODOS SOMOS EDUCADORES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sz="3200" dirty="0" smtClean="0">
                <a:latin typeface="HelveticaNeue LT 47 LightCn" panose="00000400000000000000" pitchFamily="2" charset="0"/>
                <a:ea typeface="Helvetica Neue LT Std 47 Light Condensed" charset="0"/>
                <a:cs typeface="Helvetica Neue LT Std 47 Light Condensed" charset="0"/>
              </a:rPr>
              <a:t>LLAMADOS A VIVIR CON IDENTIDAD CALASANCIA</a:t>
            </a:r>
            <a:r>
              <a:rPr lang="es-ES" sz="3600" dirty="0" smtClean="0">
                <a:latin typeface="HelveticaNeue LT 47 LightCn" panose="00000400000000000000" pitchFamily="2" charset="0"/>
                <a:ea typeface="Helvetica Neue LT Std 47 Light Condensed" charset="0"/>
                <a:cs typeface="Helvetica Neue LT Std 47 Light Condensed" charset="0"/>
              </a:rPr>
              <a:t>.</a:t>
            </a:r>
            <a:endParaRPr lang="es-ES" sz="3600" dirty="0">
              <a:latin typeface="HelveticaNeue LT 47 LightCn" panose="00000400000000000000" pitchFamily="2" charset="0"/>
              <a:ea typeface="Helvetica Neue LT Std 47 Light Condensed" charset="0"/>
              <a:cs typeface="Helvetica Neue LT Std 47 Light Condensed" charset="0"/>
            </a:endParaRPr>
          </a:p>
        </p:txBody>
      </p:sp>
      <p:sp>
        <p:nvSpPr>
          <p:cNvPr id="9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11" y="6228533"/>
            <a:ext cx="2587083" cy="381228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5" t="2784" r="24321" b="28507"/>
          <a:stretch/>
        </p:blipFill>
        <p:spPr bwMode="auto">
          <a:xfrm>
            <a:off x="3231569" y="2047010"/>
            <a:ext cx="2976142" cy="2926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9" y="3532909"/>
            <a:ext cx="3740727" cy="26956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9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rectangular redondeada 2"/>
          <p:cNvSpPr/>
          <p:nvPr/>
        </p:nvSpPr>
        <p:spPr>
          <a:xfrm>
            <a:off x="3867154" y="1429789"/>
            <a:ext cx="1526069" cy="1022466"/>
          </a:xfrm>
          <a:prstGeom prst="wedgeRoundRectCallout">
            <a:avLst>
              <a:gd name="adj1" fmla="val -8305"/>
              <a:gd name="adj2" fmla="val 77134"/>
              <a:gd name="adj3" fmla="val 16667"/>
            </a:avLst>
          </a:prstGeom>
          <a:solidFill>
            <a:srgbClr val="F7C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6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03"/>
          <p:cNvSpPr txBox="1">
            <a:spLocks/>
          </p:cNvSpPr>
          <p:nvPr/>
        </p:nvSpPr>
        <p:spPr>
          <a:xfrm>
            <a:off x="1442025" y="3290086"/>
            <a:ext cx="6259950" cy="153129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s-ES" i="1" dirty="0">
              <a:solidFill>
                <a:prstClr val="black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63330" y="1429481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0">
                  <a:noFill/>
                </a:ln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21" y="6228533"/>
            <a:ext cx="2587083" cy="381228"/>
          </a:xfrm>
          <a:prstGeom prst="rect">
            <a:avLst/>
          </a:prstGeom>
        </p:spPr>
      </p:pic>
      <p:sp>
        <p:nvSpPr>
          <p:cNvPr id="10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58622" y="3240085"/>
            <a:ext cx="5226756" cy="69869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¿ PRESENCIA DE QUIEN?</a:t>
            </a:r>
            <a:endParaRPr lang="es-ES_tradnl" b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97"/>
          <p:cNvSpPr txBox="1">
            <a:spLocks/>
          </p:cNvSpPr>
          <p:nvPr/>
        </p:nvSpPr>
        <p:spPr>
          <a:xfrm>
            <a:off x="665225" y="2305979"/>
            <a:ext cx="4927500" cy="72517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6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GRACIAS!</a:t>
            </a:r>
            <a:endParaRPr lang="en" sz="6600" b="1" dirty="0">
              <a:solidFill>
                <a:prstClr val="black">
                  <a:lumMod val="65000"/>
                  <a:lumOff val="35000"/>
                </a:prst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283" name="Shape 97"/>
          <p:cNvSpPr txBox="1">
            <a:spLocks/>
          </p:cNvSpPr>
          <p:nvPr/>
        </p:nvSpPr>
        <p:spPr>
          <a:xfrm>
            <a:off x="665225" y="3269090"/>
            <a:ext cx="4927500" cy="72517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¿Preguntas</a:t>
            </a:r>
            <a:r>
              <a:rPr lang="es-ES" b="1" dirty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7" y="231163"/>
            <a:ext cx="2587083" cy="381228"/>
          </a:xfrm>
          <a:prstGeom prst="rect">
            <a:avLst/>
          </a:prstGeom>
        </p:spPr>
      </p:pic>
      <p:sp>
        <p:nvSpPr>
          <p:cNvPr id="9" name="Shape 91"/>
          <p:cNvSpPr txBox="1">
            <a:spLocks/>
          </p:cNvSpPr>
          <p:nvPr/>
        </p:nvSpPr>
        <p:spPr>
          <a:xfrm>
            <a:off x="4131880" y="6129152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 algn="r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 algn="r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858099" y="1506060"/>
            <a:ext cx="5137417" cy="3808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CO" sz="9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… de </a:t>
            </a:r>
            <a:r>
              <a:rPr lang="es-CO" sz="9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Jesús MAESTRO. </a:t>
            </a:r>
            <a:endParaRPr lang="es-CO" sz="9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120000"/>
              </a:lnSpc>
            </a:pPr>
            <a:endParaRPr lang="es-CO" sz="5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120000"/>
              </a:lnSpc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No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es algo “pastoral" es la esencia y el objetivo fundamental de la educación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calasancia </a:t>
            </a:r>
          </a:p>
          <a:p>
            <a:pPr>
              <a:lnSpc>
                <a:spcPct val="120000"/>
              </a:lnSpc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(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e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ducación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católica) </a:t>
            </a:r>
            <a:endParaRPr lang="es-CO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120000"/>
              </a:lnSpc>
            </a:pPr>
            <a:endParaRPr lang="es-CO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120000"/>
              </a:lnSpc>
            </a:pPr>
            <a:r>
              <a:rPr lang="es-CO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</a:t>
            </a:r>
            <a:r>
              <a:rPr lang="es-CO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. 96. La educación en la fe es el objetivo final de nuestro ministerio... y </a:t>
            </a:r>
            <a:r>
              <a:rPr lang="es-CO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la catequesis </a:t>
            </a:r>
            <a:r>
              <a:rPr lang="es-CO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como el medio fundamental de nuestro apostolado. </a:t>
            </a:r>
            <a:endParaRPr lang="es-ES_tradnl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11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10" name="Picture 2" descr="http://2.bp.blogspot.com/-8kB8dmxeY-U/UCPsNQQVViI/AAAAAAAA8Ms/T5u--Uuv7BE/s1600/Vectores+Cristianos+TDX+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1080"/>
            <a:ext cx="3858099" cy="31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961" y="2257778"/>
            <a:ext cx="8579555" cy="3881765"/>
          </a:xfrm>
        </p:spPr>
        <p:txBody>
          <a:bodyPr>
            <a:noAutofit/>
          </a:bodyPr>
          <a:lstStyle/>
          <a:p>
            <a:pPr algn="ctr"/>
            <a:r>
              <a:rPr lang="es-CO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c. 97 " Nuestra escuela eminentemente popular desde su nacimiento, animada del </a:t>
            </a:r>
            <a:r>
              <a:rPr lang="es-CO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espíritu </a:t>
            </a:r>
            <a:r>
              <a:rPr lang="es-CO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evangélico de libertad y caridad en su ambiente de comunidad escolar, trabaja para que la visión del mundo, de la vida del hombre se vea iluminada </a:t>
            </a:r>
            <a:r>
              <a:rPr lang="es-CO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por la </a:t>
            </a:r>
            <a:r>
              <a:rPr lang="es-CO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fe y las facultades de los alumnos adquieran desarrollo y madurez. </a:t>
            </a:r>
            <a:r>
              <a:rPr lang="es-CO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/>
            </a:r>
            <a:br>
              <a:rPr lang="es-CO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</a:br>
            <a:r>
              <a:rPr lang="es-CO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/>
            </a:r>
            <a:br>
              <a:rPr lang="es-CO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</a:br>
            <a:r>
              <a:rPr lang="es-CO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Y </a:t>
            </a:r>
            <a:r>
              <a:rPr lang="es-CO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con la rectitud y la santidad propias de la verdad vivan revestidos de la nueva condición humana y sean fermento de salvación para la sociedad</a:t>
            </a:r>
            <a:r>
              <a:rPr lang="es-CO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."</a:t>
            </a:r>
            <a:endParaRPr lang="es-ES_tradnl" sz="2000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11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1026" name="Picture 2" descr="https://previews.123rf.com/images/mnsanthoshkumar/mnsanthoshkumar1303/mnsanthoshkumar130300006/18315309-Ilustraci-n-ni-os-lindos-los-ni-os-y-saltando-bailando-juntos-Foto-de-archiv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50478"/>
          <a:stretch/>
        </p:blipFill>
        <p:spPr bwMode="auto">
          <a:xfrm>
            <a:off x="1386635" y="894310"/>
            <a:ext cx="6638205" cy="140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54676" y="3197891"/>
            <a:ext cx="4067740" cy="1063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 9-"Esta tarea exige personas dotadas de </a:t>
            </a:r>
            <a:r>
              <a:rPr lang="es-CO" sz="41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Ia</a:t>
            </a:r>
            <a:r>
              <a:rPr lang="es-CO" sz="4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 mayor caridad y paciencia...” </a:t>
            </a:r>
            <a:endParaRPr lang="es-ES_tradnl" sz="41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9116" t="8884" r="32000" b="17804"/>
          <a:stretch/>
        </p:blipFill>
        <p:spPr>
          <a:xfrm>
            <a:off x="648586" y="2461331"/>
            <a:ext cx="4028447" cy="2821254"/>
          </a:xfrm>
          <a:prstGeom prst="rect">
            <a:avLst/>
          </a:prstGeom>
        </p:spPr>
      </p:pic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60375" y="1035127"/>
            <a:ext cx="7882114" cy="211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C. </a:t>
            </a:r>
            <a:r>
              <a:rPr lang="es-C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19</a:t>
            </a:r>
            <a:r>
              <a:rPr lang="es-CO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”Revestidos de estos sentimientos de Cristo (</a:t>
            </a:r>
            <a:r>
              <a:rPr lang="es-CO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hacernos </a:t>
            </a:r>
            <a:r>
              <a:rPr lang="es-CO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7 LightCn" panose="00000400000000000000" pitchFamily="2" charset="0"/>
                <a:ea typeface="Helvetica Neue LT Std 55 Roman" charset="0"/>
                <a:cs typeface="Helvetica Neue LT Std 55 Roman" charset="0"/>
              </a:rPr>
              <a:t>como niños) llegamos a ser cooperadores de la Verdad divina y nos hacemos niños con los niños y pobres con los pobres" </a:t>
            </a:r>
            <a:endParaRPr lang="es-ES_tradnl" sz="3200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2050" name="Picture 2" descr="http://renoton.ru/images/img-gallery/4df2d9bb7ad1451bbbe84d54dc98ec4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12487"/>
          <a:stretch/>
        </p:blipFill>
        <p:spPr bwMode="auto">
          <a:xfrm>
            <a:off x="1690864" y="3187220"/>
            <a:ext cx="5748514" cy="29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45055"/>
            <a:ext cx="5420719" cy="529448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400" dirty="0" smtClean="0">
                <a:latin typeface="HelveticaNeue LT 47 LightCn" panose="00000400000000000000" pitchFamily="2" charset="0"/>
              </a:rPr>
              <a:t>C92</a:t>
            </a:r>
            <a:r>
              <a:rPr lang="es-CO" sz="2400" dirty="0">
                <a:latin typeface="HelveticaNeue LT 47 LightCn" panose="00000400000000000000" pitchFamily="2" charset="0"/>
              </a:rPr>
              <a:t>.</a:t>
            </a:r>
            <a:r>
              <a:rPr lang="es-CO" sz="2400" i="1" dirty="0">
                <a:latin typeface="HelveticaNeue LT 47 LightCn" panose="00000400000000000000" pitchFamily="2" charset="0"/>
              </a:rPr>
              <a:t> </a:t>
            </a:r>
            <a:r>
              <a:rPr lang="es-CO" sz="2400" i="1" dirty="0" smtClean="0">
                <a:latin typeface="HelveticaNeue LT 47 LightCn" panose="00000400000000000000" pitchFamily="2" charset="0"/>
              </a:rPr>
              <a:t>“Esta </a:t>
            </a:r>
            <a:r>
              <a:rPr lang="es-CO" sz="2400" i="1" dirty="0">
                <a:latin typeface="HelveticaNeue LT 47 LightCn" panose="00000400000000000000" pitchFamily="2" charset="0"/>
              </a:rPr>
              <a:t>misión educadora tiende a la formación integral de la persona de modo que nuestros alumnos amen y busquen siempre la verdad, y trabajen esforzadamente </a:t>
            </a:r>
            <a:r>
              <a:rPr lang="es-CO" sz="2400" i="1" dirty="0" smtClean="0">
                <a:latin typeface="HelveticaNeue LT 47 LightCn" panose="00000400000000000000" pitchFamily="2" charset="0"/>
              </a:rPr>
              <a:t>como </a:t>
            </a:r>
            <a:r>
              <a:rPr lang="es-CO" sz="2400" i="1" dirty="0">
                <a:latin typeface="HelveticaNeue LT 47 LightCn" panose="00000400000000000000" pitchFamily="2" charset="0"/>
              </a:rPr>
              <a:t>auténticos colaboradores del Reino de Dios en la construcción de un mundo más humano, y mantengan un estilo de vida que sea coherente con su fe. Así, progresando a diario en la libertad, logren un feliz transcurso de toda su vida y alcancen la salvación eterna</a:t>
            </a:r>
            <a:r>
              <a:rPr lang="es-CO" sz="2400" i="1" dirty="0" smtClean="0">
                <a:latin typeface="HelveticaNeue LT 47 LightCn" panose="00000400000000000000" pitchFamily="2" charset="0"/>
              </a:rPr>
              <a:t>.”</a:t>
            </a:r>
            <a:endParaRPr lang="es-ES_tradnl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3074" name="Picture 2" descr="http://2.bp.blogspot.com/-AGaMHDTbc8g/U8CGw1UW6FI/AAAAAAAAAC4/AMSO171AtNo/s1600/ima+m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18" y="1818317"/>
            <a:ext cx="3199694" cy="36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rectangular redondeada 2"/>
          <p:cNvSpPr/>
          <p:nvPr/>
        </p:nvSpPr>
        <p:spPr>
          <a:xfrm>
            <a:off x="3867154" y="1429789"/>
            <a:ext cx="1526069" cy="1022466"/>
          </a:xfrm>
          <a:prstGeom prst="wedgeRoundRectCallout">
            <a:avLst>
              <a:gd name="adj1" fmla="val -8305"/>
              <a:gd name="adj2" fmla="val 77134"/>
              <a:gd name="adj3" fmla="val 16667"/>
            </a:avLst>
          </a:prstGeom>
          <a:solidFill>
            <a:srgbClr val="F7C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6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03"/>
          <p:cNvSpPr txBox="1">
            <a:spLocks/>
          </p:cNvSpPr>
          <p:nvPr/>
        </p:nvSpPr>
        <p:spPr>
          <a:xfrm>
            <a:off x="1442025" y="3290086"/>
            <a:ext cx="6259950" cy="153129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ES" i="1" dirty="0" smtClean="0">
                <a:solidFill>
                  <a:prstClr val="black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HABLAMOS DE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i="1" dirty="0" smtClean="0">
                <a:solidFill>
                  <a:prstClr val="black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MISIÓN</a:t>
            </a:r>
            <a:endParaRPr lang="es-ES" i="1" dirty="0">
              <a:solidFill>
                <a:prstClr val="black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63330" y="1429481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0">
                  <a:noFill/>
                </a:ln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21" y="6228533"/>
            <a:ext cx="2587083" cy="381228"/>
          </a:xfrm>
          <a:prstGeom prst="rect">
            <a:avLst/>
          </a:prstGeom>
        </p:spPr>
      </p:pic>
      <p:sp>
        <p:nvSpPr>
          <p:cNvPr id="10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7218" y="4401618"/>
            <a:ext cx="874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HelveticaNeue LT 47 LightCn" panose="00000400000000000000" pitchFamily="2" charset="0"/>
              </a:rPr>
              <a:t>No es algo mío. No es mi proyecto. Lo que hago, lo que hacemos está dentro del proyecto de Dios, dentro del proyecto salvador de Cristo. Dentro del proyecto de la iglesia. </a:t>
            </a:r>
          </a:p>
        </p:txBody>
      </p:sp>
    </p:spTree>
    <p:extLst>
      <p:ext uri="{BB962C8B-B14F-4D97-AF65-F5344CB8AC3E}">
        <p14:creationId xmlns:p14="http://schemas.microsoft.com/office/powerpoint/2010/main" val="7546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45055"/>
            <a:ext cx="5420719" cy="5294488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latin typeface="HelveticaNeue LT 47 LightCn" panose="00000400000000000000" pitchFamily="2" charset="0"/>
              </a:rPr>
              <a:t>Es un CARISMA: </a:t>
            </a:r>
            <a:r>
              <a:rPr lang="es-CO" dirty="0" smtClean="0">
                <a:latin typeface="HelveticaNeue LT 47 LightCn" panose="00000400000000000000" pitchFamily="2" charset="0"/>
              </a:rPr>
              <a:t/>
            </a:r>
            <a:br>
              <a:rPr lang="es-CO" dirty="0" smtClean="0">
                <a:latin typeface="HelveticaNeue LT 47 LightCn" panose="00000400000000000000" pitchFamily="2" charset="0"/>
              </a:rPr>
            </a:br>
            <a:r>
              <a:rPr lang="es-CO" sz="2400" dirty="0">
                <a:latin typeface="HelveticaNeue LT 47 LightCn" panose="00000400000000000000" pitchFamily="2" charset="0"/>
              </a:rPr>
              <a:t/>
            </a:r>
            <a:br>
              <a:rPr lang="es-CO" sz="2400" dirty="0">
                <a:latin typeface="HelveticaNeue LT 47 LightCn" panose="00000400000000000000" pitchFamily="2" charset="0"/>
              </a:rPr>
            </a:br>
            <a:r>
              <a:rPr lang="es-CO" sz="2400" dirty="0" smtClean="0">
                <a:latin typeface="HelveticaNeue LT 47 LightCn" panose="00000400000000000000" pitchFamily="2" charset="0"/>
              </a:rPr>
              <a:t>UN </a:t>
            </a:r>
            <a:r>
              <a:rPr lang="es-CO" sz="2400" dirty="0">
                <a:latin typeface="HelveticaNeue LT 47 LightCn" panose="00000400000000000000" pitchFamily="2" charset="0"/>
              </a:rPr>
              <a:t>REGALO DEL ESPÍRITU SANTO para la construcción de la iglesia y de la sociedad. </a:t>
            </a:r>
            <a:r>
              <a:rPr lang="es-CO" sz="2400" dirty="0" smtClean="0">
                <a:latin typeface="HelveticaNeue LT 47 LightCn" panose="00000400000000000000" pitchFamily="2" charset="0"/>
              </a:rPr>
              <a:t/>
            </a:r>
            <a:br>
              <a:rPr lang="es-CO" sz="2400" dirty="0" smtClean="0">
                <a:latin typeface="HelveticaNeue LT 47 LightCn" panose="00000400000000000000" pitchFamily="2" charset="0"/>
              </a:rPr>
            </a:br>
            <a:r>
              <a:rPr lang="es-CO" sz="2400" dirty="0" smtClean="0">
                <a:latin typeface="HelveticaNeue LT 47 LightCn" panose="00000400000000000000" pitchFamily="2" charset="0"/>
              </a:rPr>
              <a:t/>
            </a:r>
            <a:br>
              <a:rPr lang="es-CO" sz="2400" dirty="0" smtClean="0">
                <a:latin typeface="HelveticaNeue LT 47 LightCn" panose="00000400000000000000" pitchFamily="2" charset="0"/>
              </a:rPr>
            </a:br>
            <a:r>
              <a:rPr lang="es-CO" sz="2400" dirty="0" smtClean="0">
                <a:latin typeface="HelveticaNeue LT 47 LightCn" panose="00000400000000000000" pitchFamily="2" charset="0"/>
              </a:rPr>
              <a:t>Así lo </a:t>
            </a:r>
            <a:r>
              <a:rPr lang="es-CO" sz="2400" dirty="0">
                <a:latin typeface="HelveticaNeue LT 47 LightCn" panose="00000400000000000000" pitchFamily="2" charset="0"/>
              </a:rPr>
              <a:t>veía Calasanz. </a:t>
            </a:r>
            <a:r>
              <a:rPr lang="es-CO" sz="2400" dirty="0" smtClean="0">
                <a:latin typeface="HelveticaNeue LT 47 LightCn" panose="00000400000000000000" pitchFamily="2" charset="0"/>
              </a:rPr>
              <a:t/>
            </a:r>
            <a:br>
              <a:rPr lang="es-CO" sz="2400" dirty="0" smtClean="0">
                <a:latin typeface="HelveticaNeue LT 47 LightCn" panose="00000400000000000000" pitchFamily="2" charset="0"/>
              </a:rPr>
            </a:br>
            <a:r>
              <a:rPr lang="es-CO" sz="2400" dirty="0">
                <a:latin typeface="HelveticaNeue LT 47 LightCn" panose="00000400000000000000" pitchFamily="2" charset="0"/>
              </a:rPr>
              <a:t/>
            </a:r>
            <a:br>
              <a:rPr lang="es-CO" sz="2400" dirty="0">
                <a:latin typeface="HelveticaNeue LT 47 LightCn" panose="00000400000000000000" pitchFamily="2" charset="0"/>
              </a:rPr>
            </a:br>
            <a:r>
              <a:rPr lang="es-CO" sz="2400" dirty="0" smtClean="0">
                <a:latin typeface="HelveticaNeue LT 47 LightCn" panose="00000400000000000000" pitchFamily="2" charset="0"/>
              </a:rPr>
              <a:t>Transformando </a:t>
            </a:r>
            <a:r>
              <a:rPr lang="es-CO" sz="2400" dirty="0">
                <a:latin typeface="HelveticaNeue LT 47 LightCn" panose="00000400000000000000" pitchFamily="2" charset="0"/>
              </a:rPr>
              <a:t>a los niños, transformamos al mundo. </a:t>
            </a:r>
            <a:endParaRPr lang="es-ES_tradnl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HelveticaNeue LT 47 LightCn" panose="00000400000000000000" pitchFamily="2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3" name="AutoShape 2" descr="Libertad, Salto, Alcance, Siluetas, Joven,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Shape 91"/>
          <p:cNvSpPr txBox="1">
            <a:spLocks/>
          </p:cNvSpPr>
          <p:nvPr/>
        </p:nvSpPr>
        <p:spPr>
          <a:xfrm>
            <a:off x="137218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Formación Docente</a:t>
            </a:r>
          </a:p>
          <a:p>
            <a:pPr indent="241200">
              <a:spcBef>
                <a:spcPts val="0"/>
              </a:spcBef>
              <a:buFont typeface="Source Sans Pro"/>
              <a:buNone/>
            </a:pPr>
            <a:r>
              <a:rPr lang="es-ES" sz="1400" i="1" dirty="0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P. Mauricio Gaviria </a:t>
            </a:r>
            <a:r>
              <a:rPr lang="es-ES" sz="1400" i="1" dirty="0" err="1" smtClean="0"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Sch.P</a:t>
            </a:r>
            <a:endParaRPr lang="en" sz="1400" i="1" dirty="0"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4098" name="Picture 2" descr="http://www.tuvidaencristo.com/wp-content/uploads/2015/08/dones-espiritual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r="21472"/>
          <a:stretch/>
        </p:blipFill>
        <p:spPr bwMode="auto">
          <a:xfrm>
            <a:off x="5648360" y="1980361"/>
            <a:ext cx="3347156" cy="35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599</Words>
  <Application>Microsoft Office PowerPoint</Application>
  <PresentationFormat>Presentación en pantalla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Helvetica Neue LT Std 47 Light Condensed</vt:lpstr>
      <vt:lpstr>Helvetica Neue LT Std 47 Light Condensed Oblique</vt:lpstr>
      <vt:lpstr>Helvetica Neue LT Std 55 Roman</vt:lpstr>
      <vt:lpstr>HelveticaNeue LT 47 LightCn</vt:lpstr>
      <vt:lpstr>Source Sans Pro</vt:lpstr>
      <vt:lpstr>Tema de Office</vt:lpstr>
      <vt:lpstr>1_Tema de Office</vt:lpstr>
      <vt:lpstr>Presentación de PowerPoint</vt:lpstr>
      <vt:lpstr>¿ PRESENCIA DE QUIEN?</vt:lpstr>
      <vt:lpstr>Presentación de PowerPoint</vt:lpstr>
      <vt:lpstr>c. 97 " Nuestra escuela eminentemente popular desde su nacimiento, animada del espíritu evangélico de libertad y caridad en su ambiente de comunidad escolar, trabaja para que la visión del mundo, de la vida del hombre se vea iluminada por la fe y las facultades de los alumnos adquieran desarrollo y madurez.   Y con la rectitud y la santidad propias de la verdad vivan revestidos de la nueva condición humana y sean fermento de salvación para la sociedad."</vt:lpstr>
      <vt:lpstr>Presentación de PowerPoint</vt:lpstr>
      <vt:lpstr>Presentación de PowerPoint</vt:lpstr>
      <vt:lpstr>C92. “Esta misión educadora tiende a la formación integral de la persona de modo que nuestros alumnos amen y busquen siempre la verdad, y trabajen esforzadamente como auténticos colaboradores del Reino de Dios en la construcción de un mundo más humano, y mantengan un estilo de vida que sea coherente con su fe. Así, progresando a diario en la libertad, logren un feliz transcurso de toda su vida y alcancen la salvación eterna.”</vt:lpstr>
      <vt:lpstr>Presentación de PowerPoint</vt:lpstr>
      <vt:lpstr>Es un CARISMA:   UN REGALO DEL ESPÍRITU SANTO para la construcción de la iglesia y de la sociedad.   Así lo veía Calasanz.   Transformando a los niños, transformamos al mundo. </vt:lpstr>
      <vt:lpstr>Pero no transformarlos en cualquier cosa: transformarlos en  Jesús.  Cristianos.  Otros Cristos. </vt:lpstr>
      <vt:lpstr>Entramos en la  HISTORIA DE LA SALVACIÓN  es algo grandioso que nos llena de seguridad y entusiasmo. </vt:lpstr>
      <vt:lpstr> Es Jesús el que nos dice: ”Vayan, enséñenles todo lo que les he mandado y sepan que yo estoy con ustedes todos los días hasta el fin del mundo (Mateo 28, 20) </vt:lpstr>
      <vt:lpstr>Presentación de PowerPoint</vt:lpstr>
      <vt:lpstr> “Nos configuramos con el amor de Cristo. Hechos así todos para todos... paternidad más dilatada y testimonio más luminoso...” C54 </vt:lpstr>
      <vt:lpstr> Así somos de verdad presencia viva y cooperadores de la Verdad, del Maestro Jesús</vt:lpstr>
      <vt:lpstr> “NO soy yo, es Cristo  QUIEN VIVE EN MÍ”    Gálatas 2, 20 </vt:lpstr>
      <vt:lpstr> Si no tenemos esta fuerza no somos capaces de enfrentar el reto que la sociedad nos presenta.  Superior a  nuestras fuerzas. </vt:lpstr>
      <vt:lpstr> “No TENGAN MIEDO,  YO ESTOY CON USTEDES”  (Mateo 14, 27)   al tener que caminar  sobre el agua.    Ver video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ICCE Nazaret</cp:lastModifiedBy>
  <cp:revision>39</cp:revision>
  <dcterms:created xsi:type="dcterms:W3CDTF">2016-07-28T16:26:22Z</dcterms:created>
  <dcterms:modified xsi:type="dcterms:W3CDTF">2017-07-11T12:50:14Z</dcterms:modified>
</cp:coreProperties>
</file>