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8" r:id="rId1"/>
  </p:sldMasterIdLst>
  <p:notesMasterIdLst>
    <p:notesMasterId r:id="rId17"/>
  </p:notesMasterIdLst>
  <p:sldIdLst>
    <p:sldId id="256" r:id="rId2"/>
    <p:sldId id="257" r:id="rId3"/>
    <p:sldId id="286" r:id="rId4"/>
    <p:sldId id="258" r:id="rId5"/>
    <p:sldId id="287" r:id="rId6"/>
    <p:sldId id="259" r:id="rId7"/>
    <p:sldId id="260" r:id="rId8"/>
    <p:sldId id="288" r:id="rId9"/>
    <p:sldId id="289" r:id="rId10"/>
    <p:sldId id="290" r:id="rId11"/>
    <p:sldId id="291" r:id="rId12"/>
    <p:sldId id="292" r:id="rId13"/>
    <p:sldId id="261" r:id="rId14"/>
    <p:sldId id="293" r:id="rId15"/>
    <p:sldId id="279" r:id="rId16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29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179A8A4-C666-4E9A-A155-D1A8F1F5AE81}">
  <a:tblStyle styleId="{9179A8A4-C666-4E9A-A155-D1A8F1F5AE81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77"/>
    <p:restoredTop sz="94595"/>
  </p:normalViewPr>
  <p:slideViewPr>
    <p:cSldViewPr snapToGrid="0" snapToObjects="1">
      <p:cViewPr varScale="1">
        <p:scale>
          <a:sx n="70" d="100"/>
          <a:sy n="70" d="100"/>
        </p:scale>
        <p:origin x="1386" y="72"/>
      </p:cViewPr>
      <p:guideLst>
        <p:guide orient="horz" pos="2137"/>
        <p:guide pos="290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6924295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12428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57024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72102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22856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76869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91354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Shape 2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5948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72777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773694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5619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38537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99663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6438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39318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2256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721425" y="3785246"/>
            <a:ext cx="5216699" cy="1546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rgbClr val="2185C5"/>
              </a:buClr>
              <a:buSzPct val="100000"/>
              <a:defRPr sz="4800">
                <a:solidFill>
                  <a:srgbClr val="2185C5"/>
                </a:solidFill>
              </a:defRPr>
            </a:lvl1pPr>
            <a:lvl2pPr lvl="1">
              <a:spcBef>
                <a:spcPts val="0"/>
              </a:spcBef>
              <a:buClr>
                <a:srgbClr val="2185C5"/>
              </a:buClr>
              <a:buSzPct val="100000"/>
              <a:defRPr sz="4800">
                <a:solidFill>
                  <a:srgbClr val="2185C5"/>
                </a:solidFill>
              </a:defRPr>
            </a:lvl2pPr>
            <a:lvl3pPr lvl="2">
              <a:spcBef>
                <a:spcPts val="0"/>
              </a:spcBef>
              <a:buClr>
                <a:srgbClr val="2185C5"/>
              </a:buClr>
              <a:buSzPct val="100000"/>
              <a:defRPr sz="4800">
                <a:solidFill>
                  <a:srgbClr val="2185C5"/>
                </a:solidFill>
              </a:defRPr>
            </a:lvl3pPr>
            <a:lvl4pPr lvl="3">
              <a:spcBef>
                <a:spcPts val="0"/>
              </a:spcBef>
              <a:buClr>
                <a:srgbClr val="2185C5"/>
              </a:buClr>
              <a:buSzPct val="100000"/>
              <a:defRPr sz="4800">
                <a:solidFill>
                  <a:srgbClr val="2185C5"/>
                </a:solidFill>
              </a:defRPr>
            </a:lvl4pPr>
            <a:lvl5pPr lvl="4">
              <a:spcBef>
                <a:spcPts val="0"/>
              </a:spcBef>
              <a:buClr>
                <a:srgbClr val="2185C5"/>
              </a:buClr>
              <a:buSzPct val="100000"/>
              <a:defRPr sz="4800">
                <a:solidFill>
                  <a:srgbClr val="2185C5"/>
                </a:solidFill>
              </a:defRPr>
            </a:lvl5pPr>
            <a:lvl6pPr lvl="5">
              <a:spcBef>
                <a:spcPts val="0"/>
              </a:spcBef>
              <a:buClr>
                <a:srgbClr val="2185C5"/>
              </a:buClr>
              <a:buSzPct val="100000"/>
              <a:defRPr sz="4800">
                <a:solidFill>
                  <a:srgbClr val="2185C5"/>
                </a:solidFill>
              </a:defRPr>
            </a:lvl6pPr>
            <a:lvl7pPr lvl="6">
              <a:spcBef>
                <a:spcPts val="0"/>
              </a:spcBef>
              <a:buClr>
                <a:srgbClr val="2185C5"/>
              </a:buClr>
              <a:buSzPct val="100000"/>
              <a:defRPr sz="4800">
                <a:solidFill>
                  <a:srgbClr val="2185C5"/>
                </a:solidFill>
              </a:defRPr>
            </a:lvl7pPr>
            <a:lvl8pPr lvl="7">
              <a:spcBef>
                <a:spcPts val="0"/>
              </a:spcBef>
              <a:buClr>
                <a:srgbClr val="2185C5"/>
              </a:buClr>
              <a:buSzPct val="100000"/>
              <a:defRPr sz="4800">
                <a:solidFill>
                  <a:srgbClr val="2185C5"/>
                </a:solidFill>
              </a:defRPr>
            </a:lvl8pPr>
            <a:lvl9pPr lvl="8">
              <a:spcBef>
                <a:spcPts val="0"/>
              </a:spcBef>
              <a:buClr>
                <a:srgbClr val="2185C5"/>
              </a:buClr>
              <a:buSzPct val="100000"/>
              <a:defRPr sz="4800">
                <a:solidFill>
                  <a:srgbClr val="2185C5"/>
                </a:solidFill>
              </a:defRPr>
            </a:lvl9pPr>
          </a:lstStyle>
          <a:p>
            <a:endParaRPr/>
          </a:p>
        </p:txBody>
      </p:sp>
      <p:sp>
        <p:nvSpPr>
          <p:cNvPr id="10" name="Shape 10"/>
          <p:cNvSpPr/>
          <p:nvPr/>
        </p:nvSpPr>
        <p:spPr>
          <a:xfrm>
            <a:off x="5938246" y="3377550"/>
            <a:ext cx="721800" cy="102899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11"/>
          <p:cNvSpPr/>
          <p:nvPr/>
        </p:nvSpPr>
        <p:spPr>
          <a:xfrm>
            <a:off x="6659860" y="3377550"/>
            <a:ext cx="721800" cy="102899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Shape 12"/>
          <p:cNvSpPr/>
          <p:nvPr/>
        </p:nvSpPr>
        <p:spPr>
          <a:xfrm>
            <a:off x="-1" y="3377550"/>
            <a:ext cx="721800" cy="102899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" name="Shape 13"/>
          <p:cNvSpPr/>
          <p:nvPr/>
        </p:nvSpPr>
        <p:spPr>
          <a:xfrm>
            <a:off x="721424" y="3377550"/>
            <a:ext cx="5216699" cy="102899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/>
          <p:nvPr/>
        </p:nvSpPr>
        <p:spPr>
          <a:xfrm>
            <a:off x="0" y="0"/>
            <a:ext cx="9144000" cy="5323800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685800" y="2111123"/>
            <a:ext cx="7772400" cy="1546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685800" y="3786737"/>
            <a:ext cx="7772400" cy="104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2400" b="1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None/>
              <a:defRPr b="1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None/>
              <a:defRPr b="1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2400" b="1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2400" b="1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2400" b="1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2400" b="1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2400" b="1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24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8" name="Shape 18"/>
          <p:cNvSpPr/>
          <p:nvPr/>
        </p:nvSpPr>
        <p:spPr>
          <a:xfrm>
            <a:off x="3047703" y="5323800"/>
            <a:ext cx="3047700" cy="102899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" name="Shape 19"/>
          <p:cNvSpPr/>
          <p:nvPr/>
        </p:nvSpPr>
        <p:spPr>
          <a:xfrm>
            <a:off x="6096270" y="5323800"/>
            <a:ext cx="3047700" cy="102899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" name="Shape 20"/>
          <p:cNvSpPr/>
          <p:nvPr/>
        </p:nvSpPr>
        <p:spPr>
          <a:xfrm>
            <a:off x="1" y="5323800"/>
            <a:ext cx="3047700" cy="102899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893700" y="274650"/>
            <a:ext cx="6462600" cy="1143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893700" y="1831450"/>
            <a:ext cx="6462600" cy="4736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1" name="Shape 31"/>
          <p:cNvSpPr/>
          <p:nvPr/>
        </p:nvSpPr>
        <p:spPr>
          <a:xfrm>
            <a:off x="7356366" y="6755100"/>
            <a:ext cx="893699" cy="102899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2" name="Shape 32"/>
          <p:cNvSpPr/>
          <p:nvPr/>
        </p:nvSpPr>
        <p:spPr>
          <a:xfrm>
            <a:off x="8250311" y="6755100"/>
            <a:ext cx="893699" cy="102899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" name="Shape 33"/>
          <p:cNvSpPr/>
          <p:nvPr/>
        </p:nvSpPr>
        <p:spPr>
          <a:xfrm>
            <a:off x="0" y="6755100"/>
            <a:ext cx="893699" cy="102899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" name="Shape 34"/>
          <p:cNvSpPr/>
          <p:nvPr/>
        </p:nvSpPr>
        <p:spPr>
          <a:xfrm>
            <a:off x="893709" y="6755100"/>
            <a:ext cx="6462600" cy="102899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893700" y="274650"/>
            <a:ext cx="6462600" cy="1143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893625" y="1600200"/>
            <a:ext cx="3136800" cy="4967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800"/>
            </a:lvl1pPr>
            <a:lvl2pPr lvl="1">
              <a:spcBef>
                <a:spcPts val="0"/>
              </a:spcBef>
              <a:buSzPct val="100000"/>
              <a:defRPr sz="1800"/>
            </a:lvl2pPr>
            <a:lvl3pPr lvl="2">
              <a:spcBef>
                <a:spcPts val="0"/>
              </a:spcBef>
              <a:buSzPct val="100000"/>
              <a:defRPr sz="1800"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2"/>
          </p:nvPr>
        </p:nvSpPr>
        <p:spPr>
          <a:xfrm>
            <a:off x="4219455" y="1600200"/>
            <a:ext cx="3136800" cy="4967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800"/>
            </a:lvl1pPr>
            <a:lvl2pPr lvl="1">
              <a:spcBef>
                <a:spcPts val="0"/>
              </a:spcBef>
              <a:buSzPct val="100000"/>
              <a:defRPr sz="1800"/>
            </a:lvl2pPr>
            <a:lvl3pPr lvl="2">
              <a:spcBef>
                <a:spcPts val="0"/>
              </a:spcBef>
              <a:buSzPct val="100000"/>
              <a:defRPr sz="1800"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9" name="Shape 39"/>
          <p:cNvSpPr/>
          <p:nvPr/>
        </p:nvSpPr>
        <p:spPr>
          <a:xfrm>
            <a:off x="7356366" y="6755100"/>
            <a:ext cx="893699" cy="102899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0" name="Shape 40"/>
          <p:cNvSpPr/>
          <p:nvPr/>
        </p:nvSpPr>
        <p:spPr>
          <a:xfrm>
            <a:off x="8250311" y="6755100"/>
            <a:ext cx="893699" cy="102899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1" name="Shape 41"/>
          <p:cNvSpPr/>
          <p:nvPr/>
        </p:nvSpPr>
        <p:spPr>
          <a:xfrm>
            <a:off x="0" y="6755100"/>
            <a:ext cx="893699" cy="102899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2" name="Shape 42"/>
          <p:cNvSpPr/>
          <p:nvPr/>
        </p:nvSpPr>
        <p:spPr>
          <a:xfrm>
            <a:off x="893709" y="6755100"/>
            <a:ext cx="6462600" cy="102899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893700" y="274650"/>
            <a:ext cx="6462600" cy="1143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4" name="Shape 54"/>
          <p:cNvSpPr/>
          <p:nvPr/>
        </p:nvSpPr>
        <p:spPr>
          <a:xfrm>
            <a:off x="7356366" y="6755100"/>
            <a:ext cx="893699" cy="102899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5" name="Shape 55"/>
          <p:cNvSpPr/>
          <p:nvPr/>
        </p:nvSpPr>
        <p:spPr>
          <a:xfrm>
            <a:off x="8250311" y="6755100"/>
            <a:ext cx="893699" cy="102899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6" name="Shape 56"/>
          <p:cNvSpPr/>
          <p:nvPr/>
        </p:nvSpPr>
        <p:spPr>
          <a:xfrm>
            <a:off x="0" y="6755100"/>
            <a:ext cx="893699" cy="102899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7" name="Shape 57"/>
          <p:cNvSpPr/>
          <p:nvPr/>
        </p:nvSpPr>
        <p:spPr>
          <a:xfrm>
            <a:off x="893709" y="6755100"/>
            <a:ext cx="6462600" cy="102899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/>
        </p:nvSpPr>
        <p:spPr>
          <a:xfrm>
            <a:off x="7356366" y="6755100"/>
            <a:ext cx="893699" cy="102899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6" name="Shape 66"/>
          <p:cNvSpPr/>
          <p:nvPr/>
        </p:nvSpPr>
        <p:spPr>
          <a:xfrm>
            <a:off x="8250311" y="6755100"/>
            <a:ext cx="893699" cy="102899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7" name="Shape 67"/>
          <p:cNvSpPr/>
          <p:nvPr/>
        </p:nvSpPr>
        <p:spPr>
          <a:xfrm>
            <a:off x="0" y="6755100"/>
            <a:ext cx="893699" cy="102899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8" name="Shape 68"/>
          <p:cNvSpPr/>
          <p:nvPr/>
        </p:nvSpPr>
        <p:spPr>
          <a:xfrm>
            <a:off x="893709" y="6755100"/>
            <a:ext cx="6462600" cy="102899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color background">
    <p:bg>
      <p:bgPr>
        <a:solidFill>
          <a:srgbClr val="2185C5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/>
        </p:nvSpPr>
        <p:spPr>
          <a:xfrm>
            <a:off x="7356366" y="6755100"/>
            <a:ext cx="893699" cy="102899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1" name="Shape 71"/>
          <p:cNvSpPr/>
          <p:nvPr/>
        </p:nvSpPr>
        <p:spPr>
          <a:xfrm>
            <a:off x="8250311" y="6755100"/>
            <a:ext cx="893699" cy="102899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/>
          <p:nvPr/>
        </p:nvSpPr>
        <p:spPr>
          <a:xfrm>
            <a:off x="0" y="6755100"/>
            <a:ext cx="893699" cy="1028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3" name="Shape 73"/>
          <p:cNvSpPr/>
          <p:nvPr/>
        </p:nvSpPr>
        <p:spPr>
          <a:xfrm>
            <a:off x="893709" y="6755100"/>
            <a:ext cx="6462600" cy="102899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893700" y="274650"/>
            <a:ext cx="6462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rgbClr val="97ABBC"/>
              </a:buClr>
              <a:buSzPct val="1000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buClr>
                <a:srgbClr val="97ABBC"/>
              </a:buClr>
              <a:buSzPct val="1000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buClr>
                <a:srgbClr val="97ABBC"/>
              </a:buClr>
              <a:buSzPct val="1000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buClr>
                <a:srgbClr val="97ABBC"/>
              </a:buClr>
              <a:buSzPct val="1000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buClr>
                <a:srgbClr val="97ABBC"/>
              </a:buClr>
              <a:buSzPct val="1000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buClr>
                <a:srgbClr val="97ABBC"/>
              </a:buClr>
              <a:buSzPct val="1000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buClr>
                <a:srgbClr val="97ABBC"/>
              </a:buClr>
              <a:buSzPct val="1000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buClr>
                <a:srgbClr val="97ABBC"/>
              </a:buClr>
              <a:buSzPct val="1000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buClr>
                <a:srgbClr val="97ABBC"/>
              </a:buClr>
              <a:buSzPct val="1000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893700" y="1831450"/>
            <a:ext cx="6462600" cy="473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677480"/>
              </a:buClr>
              <a:buSzPct val="100000"/>
              <a:buFont typeface="Lato"/>
              <a:buChar char="▷"/>
              <a:defRPr sz="30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480"/>
              </a:spcBef>
              <a:buClr>
                <a:srgbClr val="677480"/>
              </a:buClr>
              <a:buSzPct val="100000"/>
              <a:buFont typeface="Lato"/>
              <a:defRPr sz="24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480"/>
              </a:spcBef>
              <a:buClr>
                <a:srgbClr val="677480"/>
              </a:buClr>
              <a:buSzPct val="100000"/>
              <a:buFont typeface="Lato"/>
              <a:defRPr sz="24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360"/>
              </a:spcBef>
              <a:buClr>
                <a:srgbClr val="677480"/>
              </a:buClr>
              <a:buSzPct val="100000"/>
              <a:buFont typeface="Lato"/>
              <a:defRPr sz="1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360"/>
              </a:spcBef>
              <a:buClr>
                <a:srgbClr val="677480"/>
              </a:buClr>
              <a:buSzPct val="100000"/>
              <a:buFont typeface="Lato"/>
              <a:defRPr sz="1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360"/>
              </a:spcBef>
              <a:buClr>
                <a:srgbClr val="677480"/>
              </a:buClr>
              <a:buSzPct val="100000"/>
              <a:buFont typeface="Lato"/>
              <a:defRPr sz="1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360"/>
              </a:spcBef>
              <a:buClr>
                <a:srgbClr val="677480"/>
              </a:buClr>
              <a:buSzPct val="100000"/>
              <a:buFont typeface="Lato"/>
              <a:defRPr sz="1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360"/>
              </a:spcBef>
              <a:buClr>
                <a:srgbClr val="677480"/>
              </a:buClr>
              <a:buSzPct val="100000"/>
              <a:buFont typeface="Lato"/>
              <a:defRPr sz="1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360"/>
              </a:spcBef>
              <a:buClr>
                <a:srgbClr val="677480"/>
              </a:buClr>
              <a:buSzPct val="100000"/>
              <a:buFont typeface="Lato"/>
              <a:defRPr sz="1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4" r:id="rId5"/>
    <p:sldLayoutId id="2147483656" r:id="rId6"/>
    <p:sldLayoutId id="2147483657" r:id="rId7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ctrTitle"/>
          </p:nvPr>
        </p:nvSpPr>
        <p:spPr>
          <a:xfrm>
            <a:off x="352934" y="3727059"/>
            <a:ext cx="8667443" cy="287376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es-ES" sz="4400" b="1" dirty="0" smtClean="0">
                <a:latin typeface="Helvetica Neue LT Std 77 Bold Condensed" charset="0"/>
                <a:ea typeface="Helvetica Neue LT Std 77 Bold Condensed" charset="0"/>
                <a:cs typeface="Helvetica Neue LT Std 77 Bold Condensed" charset="0"/>
              </a:rPr>
              <a:t>II ENCUENTRO CALASANZ DE CONVIVENCIA ESCOLAR </a:t>
            </a:r>
            <a:br>
              <a:rPr lang="es-ES" sz="4400" b="1" dirty="0" smtClean="0">
                <a:latin typeface="Helvetica Neue LT Std 77 Bold Condensed" charset="0"/>
                <a:ea typeface="Helvetica Neue LT Std 77 Bold Condensed" charset="0"/>
                <a:cs typeface="Helvetica Neue LT Std 77 Bold Condensed" charset="0"/>
              </a:rPr>
            </a:br>
            <a:r>
              <a:rPr lang="es-ES" sz="4400" b="1" dirty="0" smtClean="0">
                <a:latin typeface="Helvetica Neue LT Std 77 Bold Condensed" charset="0"/>
                <a:ea typeface="Helvetica Neue LT Std 77 Bold Condensed" charset="0"/>
                <a:cs typeface="Helvetica Neue LT Std 77 Bold Condensed" charset="0"/>
              </a:rPr>
              <a:t>“Renovar para acompañar”</a:t>
            </a:r>
            <a:br>
              <a:rPr lang="es-ES" sz="4400" b="1" dirty="0" smtClean="0">
                <a:latin typeface="Helvetica Neue LT Std 77 Bold Condensed" charset="0"/>
                <a:ea typeface="Helvetica Neue LT Std 77 Bold Condensed" charset="0"/>
                <a:cs typeface="Helvetica Neue LT Std 77 Bold Condensed" charset="0"/>
              </a:rPr>
            </a:br>
            <a:r>
              <a:rPr lang="es-ES" sz="4400" b="1" dirty="0" smtClean="0">
                <a:latin typeface="Helvetica Neue LT Std 77 Bold Condensed" charset="0"/>
                <a:ea typeface="Helvetica Neue LT Std 77 Bold Condensed" charset="0"/>
                <a:cs typeface="Helvetica Neue LT Std 77 Bold Condensed" charset="0"/>
              </a:rPr>
              <a:t>                                 </a:t>
            </a:r>
            <a:r>
              <a:rPr lang="es-ES" sz="2000" b="1" dirty="0" smtClean="0">
                <a:latin typeface="Helvetica Neue LT Std 77 Bold Condensed" charset="0"/>
                <a:ea typeface="Helvetica Neue LT Std 77 Bold Condensed" charset="0"/>
                <a:cs typeface="Helvetica Neue LT Std 77 Bold Condensed" charset="0"/>
              </a:rPr>
              <a:t>Bogotá,</a:t>
            </a:r>
            <a:r>
              <a:rPr lang="es-ES" sz="4400" b="1" dirty="0" smtClean="0">
                <a:latin typeface="Helvetica Neue LT Std 77 Bold Condensed" charset="0"/>
                <a:ea typeface="Helvetica Neue LT Std 77 Bold Condensed" charset="0"/>
                <a:cs typeface="Helvetica Neue LT Std 77 Bold Condensed" charset="0"/>
              </a:rPr>
              <a:t> </a:t>
            </a:r>
            <a:r>
              <a:rPr lang="es-ES" sz="2000" b="1" dirty="0" smtClean="0">
                <a:latin typeface="Helvetica Neue LT Std 77 Bold Condensed" charset="0"/>
                <a:ea typeface="Helvetica Neue LT Std 77 Bold Condensed" charset="0"/>
                <a:cs typeface="Helvetica Neue LT Std 77 Bold Condensed" charset="0"/>
              </a:rPr>
              <a:t>Julio 7 de 2017</a:t>
            </a:r>
            <a:endParaRPr lang="en" sz="2000" b="1" dirty="0">
              <a:latin typeface="Helvetica Neue LT Std 77 Bold Condensed" charset="0"/>
              <a:ea typeface="Helvetica Neue LT Std 77 Bold Condensed" charset="0"/>
              <a:cs typeface="Helvetica Neue LT Std 77 Bold Condensed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23" y="360933"/>
            <a:ext cx="4601203" cy="2636419"/>
          </a:xfrm>
          <a:prstGeom prst="rect">
            <a:avLst/>
          </a:prstGeom>
        </p:spPr>
      </p:pic>
      <p:sp>
        <p:nvSpPr>
          <p:cNvPr id="4" name="Shape 93"/>
          <p:cNvSpPr txBox="1">
            <a:spLocks/>
          </p:cNvSpPr>
          <p:nvPr/>
        </p:nvSpPr>
        <p:spPr>
          <a:xfrm>
            <a:off x="0" y="832881"/>
            <a:ext cx="10106227" cy="488212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Char char="▷"/>
              <a:defRPr sz="30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24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24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>
              <a:spcBef>
                <a:spcPts val="0"/>
              </a:spcBef>
              <a:buFont typeface="Lato"/>
              <a:buNone/>
            </a:pPr>
            <a:r>
              <a:rPr lang="es-ES" sz="4000" smtClean="0">
                <a:solidFill>
                  <a:srgbClr val="2185C5"/>
                </a:solidFill>
                <a:latin typeface="Helvetica Neue LT Std 47 Light Condensed" charset="0"/>
                <a:ea typeface="Helvetica Neue LT Std 47 Light Condensed" charset="0"/>
                <a:cs typeface="Helvetica Neue LT Std 47 Light Condensed" charset="0"/>
              </a:rPr>
              <a:t> </a:t>
            </a:r>
            <a:endParaRPr lang="en" sz="4000" dirty="0">
              <a:solidFill>
                <a:srgbClr val="2185C5"/>
              </a:solidFill>
              <a:latin typeface="Helvetica Neue LT Std 47 Light Condensed" charset="0"/>
              <a:ea typeface="Helvetica Neue LT Std 47 Light Condensed" charset="0"/>
              <a:cs typeface="Helvetica Neue LT Std 47 Light Condensed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377" y="278958"/>
            <a:ext cx="2700000" cy="3788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" y="119547"/>
            <a:ext cx="3729037" cy="1185379"/>
          </a:xfrm>
        </p:spPr>
        <p:txBody>
          <a:bodyPr/>
          <a:lstStyle/>
          <a:p>
            <a:pPr algn="ctr"/>
            <a:r>
              <a:rPr lang="es-CO" sz="4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T Std 77 Bold Condensed" charset="0"/>
                <a:ea typeface="Helvetica Neue LT Std 77 Bold Condensed" charset="0"/>
                <a:cs typeface="Helvetica Neue LT Std 77 Bold Condensed" charset="0"/>
              </a:rPr>
              <a:t>¿A quién acompañar?</a:t>
            </a:r>
            <a:r>
              <a:rPr lang="es-CO" sz="4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</a:rPr>
              <a:t>.</a:t>
            </a:r>
            <a:endParaRPr lang="es-CO" sz="40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 LT 23 UltLtEx" panose="00000400000000000000" pitchFamily="2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759" y="6345602"/>
            <a:ext cx="2700000" cy="378818"/>
          </a:xfrm>
          <a:prstGeom prst="rect">
            <a:avLst/>
          </a:prstGeom>
        </p:spPr>
      </p:pic>
      <p:sp>
        <p:nvSpPr>
          <p:cNvPr id="8" name="Shape 106"/>
          <p:cNvSpPr txBox="1">
            <a:spLocks/>
          </p:cNvSpPr>
          <p:nvPr/>
        </p:nvSpPr>
        <p:spPr>
          <a:xfrm>
            <a:off x="3916565" y="119546"/>
            <a:ext cx="5054194" cy="3783713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Char char="▷"/>
              <a:defRPr sz="30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24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24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342900" indent="-342900"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s-CO" sz="2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</a:rPr>
              <a:t>…</a:t>
            </a:r>
            <a:r>
              <a:rPr lang="es-CO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</a:rPr>
              <a:t>a todos </a:t>
            </a:r>
            <a:r>
              <a:rPr lang="es-CO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</a:rPr>
              <a:t>los </a:t>
            </a:r>
            <a:r>
              <a:rPr lang="es-CO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</a:rPr>
              <a:t>estudiantes de acuerdo con sus realidades personales, familiares, académicas, relacionales y </a:t>
            </a:r>
            <a:r>
              <a:rPr lang="es-CO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</a:rPr>
              <a:t>espirituales..</a:t>
            </a:r>
          </a:p>
          <a:p>
            <a:pPr marL="342900" indent="-342900"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s-CO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</a:rPr>
              <a:t>…es importante lograr que el acompañado manifieste actitudes de:</a:t>
            </a:r>
          </a:p>
          <a:p>
            <a:pPr marL="742950" indent="-457200" algn="just">
              <a:spcBef>
                <a:spcPts val="0"/>
              </a:spcBef>
              <a:buFont typeface="+mj-lt"/>
              <a:buAutoNum type="arabicPeriod"/>
            </a:pPr>
            <a:r>
              <a:rPr lang="es-CO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  <a:ea typeface="Helvetica Neue LT Std 47 Light Condensed Oblique" charset="0"/>
                <a:cs typeface="Helvetica Neue LT Std 47 Light Condensed Oblique" charset="0"/>
              </a:rPr>
              <a:t>Confianza</a:t>
            </a:r>
          </a:p>
          <a:p>
            <a:pPr marL="742950" indent="-457200" algn="just">
              <a:spcBef>
                <a:spcPts val="0"/>
              </a:spcBef>
              <a:buFont typeface="+mj-lt"/>
              <a:buAutoNum type="arabicPeriod"/>
            </a:pPr>
            <a:r>
              <a:rPr lang="es-CO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  <a:ea typeface="Helvetica Neue LT Std 47 Light Condensed Oblique" charset="0"/>
                <a:cs typeface="Helvetica Neue LT Std 47 Light Condensed Oblique" charset="0"/>
              </a:rPr>
              <a:t>Apertura</a:t>
            </a:r>
          </a:p>
          <a:p>
            <a:pPr marL="742950" indent="-457200" algn="just">
              <a:spcBef>
                <a:spcPts val="0"/>
              </a:spcBef>
              <a:buFont typeface="+mj-lt"/>
              <a:buAutoNum type="arabicPeriod"/>
            </a:pPr>
            <a:r>
              <a:rPr lang="es-CO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  <a:ea typeface="Helvetica Neue LT Std 47 Light Condensed Oblique" charset="0"/>
                <a:cs typeface="Helvetica Neue LT Std 47 Light Condensed Oblique" charset="0"/>
              </a:rPr>
              <a:t>Decisión</a:t>
            </a:r>
          </a:p>
          <a:p>
            <a:pPr marL="742950" indent="-457200" algn="just">
              <a:spcBef>
                <a:spcPts val="0"/>
              </a:spcBef>
              <a:buFont typeface="+mj-lt"/>
              <a:buAutoNum type="arabicPeriod"/>
            </a:pPr>
            <a:r>
              <a:rPr lang="es-CO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  <a:ea typeface="Helvetica Neue LT Std 47 Light Condensed Oblique" charset="0"/>
                <a:cs typeface="Helvetica Neue LT Std 47 Light Condensed Oblique" charset="0"/>
              </a:rPr>
              <a:t>En él están las respuestas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24" y="1304926"/>
            <a:ext cx="3350418" cy="223361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70" y="4049540"/>
            <a:ext cx="3453110" cy="258983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400" y="4238949"/>
            <a:ext cx="3705994" cy="207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96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5145" y="42859"/>
            <a:ext cx="7066735" cy="800101"/>
          </a:xfrm>
        </p:spPr>
        <p:txBody>
          <a:bodyPr/>
          <a:lstStyle/>
          <a:p>
            <a:pPr algn="ctr"/>
            <a:r>
              <a:rPr lang="es-CO" sz="4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T Std 77 Bold Condensed" charset="0"/>
                <a:ea typeface="Helvetica Neue LT Std 77 Bold Condensed" charset="0"/>
                <a:cs typeface="Helvetica Neue LT Std 77 Bold Condensed" charset="0"/>
              </a:rPr>
              <a:t>Tipos de acompañamiento</a:t>
            </a:r>
            <a:endParaRPr lang="es-CO" sz="40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 LT 23 UltLtEx" panose="00000400000000000000" pitchFamily="2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377" y="6128371"/>
            <a:ext cx="2700000" cy="378818"/>
          </a:xfrm>
          <a:prstGeom prst="rect">
            <a:avLst/>
          </a:prstGeom>
        </p:spPr>
      </p:pic>
      <p:pic>
        <p:nvPicPr>
          <p:cNvPr id="1032" name="Imagen 1" descr="P10208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31858">
            <a:off x="915446" y="1847367"/>
            <a:ext cx="1990725" cy="149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Imagen 3" descr="IMG-20170620-WA000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8" b="15555"/>
          <a:stretch>
            <a:fillRect/>
          </a:stretch>
        </p:blipFill>
        <p:spPr bwMode="auto">
          <a:xfrm rot="786034">
            <a:off x="6607346" y="1761572"/>
            <a:ext cx="1739492" cy="166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Imagen 4" descr="CCP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373" y="4411661"/>
            <a:ext cx="2086521" cy="144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Imagen 2" descr="DSC0436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691" y="4617479"/>
            <a:ext cx="2251934" cy="169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hape 106"/>
          <p:cNvSpPr txBox="1">
            <a:spLocks/>
          </p:cNvSpPr>
          <p:nvPr/>
        </p:nvSpPr>
        <p:spPr>
          <a:xfrm rot="20331858">
            <a:off x="580213" y="1386992"/>
            <a:ext cx="2442116" cy="2184400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Char char="▷"/>
              <a:defRPr sz="30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24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24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342900" indent="-342900"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s-CO" sz="2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</a:rPr>
              <a:t>Académico </a:t>
            </a:r>
            <a:endParaRPr lang="es-CO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 LT 23 UltLtEx" panose="00000400000000000000" pitchFamily="2" charset="0"/>
              <a:ea typeface="Helvetica Neue LT Std 47 Light Condensed Oblique" charset="0"/>
              <a:cs typeface="Helvetica Neue LT Std 47 Light Condensed Oblique" charset="0"/>
            </a:endParaRPr>
          </a:p>
        </p:txBody>
      </p:sp>
      <p:sp>
        <p:nvSpPr>
          <p:cNvPr id="21" name="Shape 106"/>
          <p:cNvSpPr txBox="1">
            <a:spLocks/>
          </p:cNvSpPr>
          <p:nvPr/>
        </p:nvSpPr>
        <p:spPr>
          <a:xfrm rot="645280">
            <a:off x="6322238" y="1278053"/>
            <a:ext cx="2442116" cy="2184400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Char char="▷"/>
              <a:defRPr sz="30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24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24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342900" indent="-342900"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s-CO" sz="2000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</a:rPr>
              <a:t>Psicoafectivo</a:t>
            </a:r>
            <a:endParaRPr lang="es-CO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 LT 23 UltLtEx" panose="00000400000000000000" pitchFamily="2" charset="0"/>
              <a:ea typeface="Helvetica Neue LT Std 47 Light Condensed Oblique" charset="0"/>
              <a:cs typeface="Helvetica Neue LT Std 47 Light Condensed Oblique" charset="0"/>
            </a:endParaRPr>
          </a:p>
        </p:txBody>
      </p:sp>
      <p:sp>
        <p:nvSpPr>
          <p:cNvPr id="22" name="Shape 106"/>
          <p:cNvSpPr txBox="1">
            <a:spLocks/>
          </p:cNvSpPr>
          <p:nvPr/>
        </p:nvSpPr>
        <p:spPr>
          <a:xfrm>
            <a:off x="1357254" y="4132156"/>
            <a:ext cx="2788025" cy="2375033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Char char="▷"/>
              <a:defRPr sz="30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24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24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342900" indent="-342900"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s-CO" sz="2000" b="1" i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</a:rPr>
              <a:t>Espiritual</a:t>
            </a:r>
            <a:endParaRPr lang="es-CO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 LT 23 UltLtEx" panose="00000400000000000000" pitchFamily="2" charset="0"/>
              <a:ea typeface="Helvetica Neue LT Std 47 Light Condensed Oblique" charset="0"/>
              <a:cs typeface="Helvetica Neue LT Std 47 Light Condensed Oblique" charset="0"/>
            </a:endParaRPr>
          </a:p>
        </p:txBody>
      </p:sp>
      <p:sp>
        <p:nvSpPr>
          <p:cNvPr id="23" name="Shape 106"/>
          <p:cNvSpPr txBox="1">
            <a:spLocks/>
          </p:cNvSpPr>
          <p:nvPr/>
        </p:nvSpPr>
        <p:spPr>
          <a:xfrm>
            <a:off x="5141438" y="3892402"/>
            <a:ext cx="2442116" cy="2184400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Char char="▷"/>
              <a:defRPr sz="30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24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24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342900" indent="-342900"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s-CO" sz="2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</a:rPr>
              <a:t>Convivencia  </a:t>
            </a:r>
            <a:endParaRPr lang="es-CO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 LT 23 UltLtEx" panose="00000400000000000000" pitchFamily="2" charset="0"/>
              <a:ea typeface="Helvetica Neue LT Std 47 Light Condensed Oblique" charset="0"/>
              <a:cs typeface="Helvetica Neue LT Std 47 Light Condensed Oblique" charset="0"/>
            </a:endParaRPr>
          </a:p>
        </p:txBody>
      </p:sp>
      <p:sp>
        <p:nvSpPr>
          <p:cNvPr id="24" name="Shape 106"/>
          <p:cNvSpPr txBox="1">
            <a:spLocks/>
          </p:cNvSpPr>
          <p:nvPr/>
        </p:nvSpPr>
        <p:spPr>
          <a:xfrm>
            <a:off x="3426598" y="1088794"/>
            <a:ext cx="2442116" cy="2481742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Char char="▷"/>
              <a:defRPr sz="30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24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24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s-CO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</a:rPr>
              <a:t>…es </a:t>
            </a:r>
            <a:r>
              <a:rPr lang="es-CO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</a:rPr>
              <a:t>transversal a todas las instancias y por ende todos los educadores, religiosos y </a:t>
            </a:r>
            <a:r>
              <a:rPr lang="es-CO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</a:rPr>
              <a:t>laicos…</a:t>
            </a:r>
            <a:endParaRPr lang="es-CO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 LT 23 UltLtEx" panose="00000400000000000000" pitchFamily="2" charset="0"/>
              <a:ea typeface="Helvetica Neue LT Std 47 Light Condensed Oblique" charset="0"/>
              <a:cs typeface="Helvetica Neue LT Std 47 Light Condensed Obliq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39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5145" y="42859"/>
            <a:ext cx="7066735" cy="800101"/>
          </a:xfrm>
        </p:spPr>
        <p:txBody>
          <a:bodyPr/>
          <a:lstStyle/>
          <a:p>
            <a:pPr algn="ctr"/>
            <a:r>
              <a:rPr lang="es-CO" sz="4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T Std 77 Bold Condensed" charset="0"/>
              </a:rPr>
              <a:t>¿Cómo acompañamos?</a:t>
            </a:r>
            <a:endParaRPr lang="es-CO" sz="40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 LT 23 UltLtEx" panose="00000400000000000000" pitchFamily="2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377" y="6128371"/>
            <a:ext cx="2700000" cy="378818"/>
          </a:xfrm>
          <a:prstGeom prst="rect">
            <a:avLst/>
          </a:prstGeom>
        </p:spPr>
      </p:pic>
      <p:sp>
        <p:nvSpPr>
          <p:cNvPr id="24" name="Shape 106"/>
          <p:cNvSpPr txBox="1">
            <a:spLocks/>
          </p:cNvSpPr>
          <p:nvPr/>
        </p:nvSpPr>
        <p:spPr>
          <a:xfrm>
            <a:off x="304999" y="859739"/>
            <a:ext cx="4143377" cy="2960815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Char char="▷"/>
              <a:defRPr sz="30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24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24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algn="just">
              <a:spcBef>
                <a:spcPts val="0"/>
              </a:spcBef>
              <a:buNone/>
            </a:pPr>
            <a:r>
              <a:rPr lang="es-CO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</a:rPr>
              <a:t>…como acción </a:t>
            </a:r>
            <a:r>
              <a:rPr lang="es-CO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</a:rPr>
              <a:t>individual de la cual se hacen responsables los educadores según sus roles y funciones. </a:t>
            </a:r>
            <a:endParaRPr lang="es-CO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 LT 23 UltLtEx" panose="00000400000000000000" pitchFamily="2" charset="0"/>
            </a:endParaRPr>
          </a:p>
          <a:p>
            <a:pPr algn="just">
              <a:spcBef>
                <a:spcPts val="0"/>
              </a:spcBef>
              <a:buNone/>
            </a:pPr>
            <a:r>
              <a:rPr lang="es-CO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</a:rPr>
              <a:t>… como opción </a:t>
            </a:r>
            <a:r>
              <a:rPr lang="es-CO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</a:rPr>
              <a:t>institucional que se vive y ejecuta desde diferentes equipos</a:t>
            </a:r>
            <a:r>
              <a:rPr lang="es-CO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</a:rPr>
              <a:t>.…</a:t>
            </a:r>
          </a:p>
        </p:txBody>
      </p:sp>
      <p:sp>
        <p:nvSpPr>
          <p:cNvPr id="4" name="Rectángulo 3"/>
          <p:cNvSpPr/>
          <p:nvPr/>
        </p:nvSpPr>
        <p:spPr>
          <a:xfrm>
            <a:off x="1986263" y="4043367"/>
            <a:ext cx="6762952" cy="1207288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lIns="91425" tIns="91425" rIns="91425" bIns="91425" anchor="t" anchorCtr="0">
            <a:noAutofit/>
          </a:bodyPr>
          <a:lstStyle/>
          <a:p>
            <a:pPr algn="just">
              <a:buClr>
                <a:srgbClr val="677480"/>
              </a:buClr>
              <a:buSzPct val="100000"/>
              <a:buFont typeface="Lato"/>
            </a:pPr>
            <a:r>
              <a:rPr lang="es-CO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  <a:ea typeface="Lato"/>
                <a:cs typeface="Lato"/>
              </a:rPr>
              <a:t>La principal metodología para el desarrollo de las reuniones del equipo de acompañamiento es el estudio de “casos de niños”.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739" y="1032055"/>
            <a:ext cx="4048664" cy="2809277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304999" y="5473467"/>
            <a:ext cx="7215189" cy="1061331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lIns="91425" tIns="91425" rIns="91425" bIns="91425" anchor="t" anchorCtr="0">
            <a:noAutofit/>
          </a:bodyPr>
          <a:lstStyle/>
          <a:p>
            <a:pPr algn="just">
              <a:buClr>
                <a:srgbClr val="677480"/>
              </a:buClr>
              <a:buSzPct val="100000"/>
              <a:buFont typeface="Lato"/>
            </a:pPr>
            <a:r>
              <a:rPr lang="es-CO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  <a:ea typeface="Lato"/>
                <a:cs typeface="Lato"/>
              </a:rPr>
              <a:t>“</a:t>
            </a:r>
            <a:r>
              <a:rPr lang="es-CO" sz="2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ea typeface="Lato"/>
                <a:cs typeface="Lato"/>
              </a:rPr>
              <a:t>Me gustaría que se dedicase a estudiar casos en los que suelen incurrir los muchachos, porque este es nuestro principal ministerio</a:t>
            </a:r>
            <a:r>
              <a:rPr lang="es-CO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  <a:ea typeface="Lato"/>
                <a:cs typeface="Lato"/>
              </a:rPr>
              <a:t>”. </a:t>
            </a:r>
          </a:p>
          <a:p>
            <a:pPr>
              <a:buClr>
                <a:srgbClr val="677480"/>
              </a:buClr>
              <a:buSzPct val="100000"/>
              <a:buFont typeface="Lato"/>
            </a:pPr>
            <a:r>
              <a:rPr lang="es-CO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ea typeface="Lato"/>
                <a:cs typeface="Lato"/>
              </a:rPr>
              <a:t>José de Calasanz, 1626</a:t>
            </a:r>
            <a:endParaRPr lang="es-CO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ea typeface="Lato"/>
              <a:cs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32076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title"/>
          </p:nvPr>
        </p:nvSpPr>
        <p:spPr>
          <a:xfrm>
            <a:off x="222188" y="117488"/>
            <a:ext cx="4006912" cy="682613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/>
            <a:r>
              <a:rPr lang="es-ES" sz="4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T Std 77 Bold Condensed" charset="0"/>
              </a:rPr>
              <a:t>Lo </a:t>
            </a:r>
            <a:r>
              <a:rPr lang="es-ES" sz="4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T Std 77 Bold Condensed" charset="0"/>
              </a:rPr>
              <a:t>esperado…</a:t>
            </a:r>
            <a:endParaRPr lang="en" sz="40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 LT Std 77 Bold Condensed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377" y="6128371"/>
            <a:ext cx="2700000" cy="378818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 rot="21107475">
            <a:off x="314189" y="926916"/>
            <a:ext cx="1878528" cy="1423536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lIns="91425" tIns="91425" rIns="91425" bIns="91425" anchor="t" anchorCtr="0">
            <a:noAutofit/>
          </a:bodyPr>
          <a:lstStyle/>
          <a:p>
            <a:pPr algn="ctr">
              <a:buClr>
                <a:srgbClr val="677480"/>
              </a:buClr>
              <a:buSzPct val="100000"/>
              <a:buFont typeface="Lato"/>
            </a:pPr>
            <a:r>
              <a:rPr lang="es-CO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  <a:ea typeface="Lato"/>
                <a:cs typeface="Lato"/>
              </a:rPr>
              <a:t>“</a:t>
            </a:r>
            <a:r>
              <a:rPr lang="es-CO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ea typeface="Lato"/>
                <a:cs typeface="Lato"/>
              </a:rPr>
              <a:t>Soy acompañado porque tengo el camino más iluminado</a:t>
            </a:r>
            <a:r>
              <a:rPr lang="es-CO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ea typeface="Lato"/>
                <a:cs typeface="Lato"/>
              </a:rPr>
              <a:t>”</a:t>
            </a:r>
            <a:endParaRPr lang="es-CO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 LT 23 UltLtEx" panose="00000400000000000000" pitchFamily="2" charset="0"/>
              <a:ea typeface="Lato"/>
              <a:cs typeface="Lato"/>
            </a:endParaRPr>
          </a:p>
        </p:txBody>
      </p:sp>
      <p:sp>
        <p:nvSpPr>
          <p:cNvPr id="9" name="Rectángulo 8"/>
          <p:cNvSpPr/>
          <p:nvPr/>
        </p:nvSpPr>
        <p:spPr>
          <a:xfrm rot="486377">
            <a:off x="6465289" y="405777"/>
            <a:ext cx="2275157" cy="1488053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lIns="91425" tIns="91425" rIns="91425" bIns="91425" anchor="t" anchorCtr="0">
            <a:noAutofit/>
          </a:bodyPr>
          <a:lstStyle/>
          <a:p>
            <a:pPr algn="ctr">
              <a:buClr>
                <a:srgbClr val="677480"/>
              </a:buClr>
              <a:buSzPct val="100000"/>
              <a:buFont typeface="Lato"/>
            </a:pPr>
            <a:r>
              <a:rPr lang="es-CO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  <a:ea typeface="Lato"/>
                <a:cs typeface="Lato"/>
              </a:rPr>
              <a:t>“</a:t>
            </a:r>
            <a:r>
              <a:rPr lang="es-CO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ea typeface="Lato"/>
                <a:cs typeface="Lato"/>
              </a:rPr>
              <a:t>Vengo al colegio porque aquí hay paz porque aquí me acompañan siempre</a:t>
            </a:r>
            <a:r>
              <a:rPr lang="es-CO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  <a:ea typeface="Lato"/>
                <a:cs typeface="Lato"/>
              </a:rPr>
              <a:t>”.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6441651" y="4853460"/>
            <a:ext cx="2457452" cy="1142999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lIns="91425" tIns="91425" rIns="91425" bIns="91425" anchor="t" anchorCtr="0">
            <a:noAutofit/>
          </a:bodyPr>
          <a:lstStyle/>
          <a:p>
            <a:pPr algn="ctr">
              <a:buClr>
                <a:srgbClr val="677480"/>
              </a:buClr>
              <a:buSzPct val="100000"/>
              <a:buFont typeface="Lato"/>
            </a:pPr>
            <a:r>
              <a:rPr lang="es-CO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  <a:ea typeface="Lato"/>
                <a:cs typeface="Lato"/>
              </a:rPr>
              <a:t>“</a:t>
            </a:r>
            <a:r>
              <a:rPr lang="es-CO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ea typeface="Lato"/>
                <a:cs typeface="Lato"/>
              </a:rPr>
              <a:t>Se despierta en mi una motivación para ser una buena persona</a:t>
            </a:r>
            <a:r>
              <a:rPr lang="es-CO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  <a:ea typeface="Lato"/>
                <a:cs typeface="Lato"/>
              </a:rPr>
              <a:t>”.</a:t>
            </a:r>
          </a:p>
        </p:txBody>
      </p:sp>
      <p:sp>
        <p:nvSpPr>
          <p:cNvPr id="11" name="Rectángulo 10"/>
          <p:cNvSpPr/>
          <p:nvPr/>
        </p:nvSpPr>
        <p:spPr>
          <a:xfrm rot="20569620">
            <a:off x="313013" y="5113375"/>
            <a:ext cx="1896745" cy="901622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lIns="91425" tIns="91425" rIns="91425" bIns="91425" anchor="t" anchorCtr="0">
            <a:noAutofit/>
          </a:bodyPr>
          <a:lstStyle/>
          <a:p>
            <a:pPr algn="ctr">
              <a:buClr>
                <a:srgbClr val="677480"/>
              </a:buClr>
              <a:buSzPct val="100000"/>
              <a:buFont typeface="Lato"/>
            </a:pPr>
            <a:r>
              <a:rPr lang="es-CO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  <a:ea typeface="Lato"/>
                <a:cs typeface="Lato"/>
              </a:rPr>
              <a:t>“</a:t>
            </a:r>
            <a:r>
              <a:rPr lang="es-CO" sz="20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ea typeface="Lato"/>
                <a:cs typeface="Lato"/>
              </a:rPr>
              <a:t>Puedo encontrar y vivir mis sueños</a:t>
            </a:r>
            <a:r>
              <a:rPr lang="es-CO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  <a:ea typeface="Lato"/>
                <a:cs typeface="Lato"/>
              </a:rPr>
              <a:t>”</a:t>
            </a:r>
          </a:p>
        </p:txBody>
      </p:sp>
      <p:sp>
        <p:nvSpPr>
          <p:cNvPr id="12" name="Rectángulo 11"/>
          <p:cNvSpPr/>
          <p:nvPr/>
        </p:nvSpPr>
        <p:spPr>
          <a:xfrm rot="1032069">
            <a:off x="6320377" y="2617239"/>
            <a:ext cx="2602089" cy="1096088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lIns="91425" tIns="91425" rIns="91425" bIns="91425" anchor="t" anchorCtr="0">
            <a:noAutofit/>
          </a:bodyPr>
          <a:lstStyle/>
          <a:p>
            <a:pPr algn="ctr">
              <a:buClr>
                <a:srgbClr val="677480"/>
              </a:buClr>
              <a:buSzPct val="100000"/>
              <a:buFont typeface="Lato"/>
            </a:pPr>
            <a:r>
              <a:rPr lang="es-CO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  <a:ea typeface="Lato"/>
                <a:cs typeface="Lato"/>
              </a:rPr>
              <a:t>“</a:t>
            </a:r>
            <a:r>
              <a:rPr lang="es-CO" sz="20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ea typeface="Lato"/>
                <a:cs typeface="Lato"/>
              </a:rPr>
              <a:t>El </a:t>
            </a:r>
            <a:r>
              <a:rPr lang="es-CO" sz="20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ea typeface="Lato"/>
                <a:cs typeface="Lato"/>
              </a:rPr>
              <a:t>acompañamiento es una gota de vida que me llena gradualmente</a:t>
            </a:r>
            <a:r>
              <a:rPr lang="es-CO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  <a:ea typeface="Lato"/>
                <a:cs typeface="Lato"/>
              </a:rPr>
              <a:t>”.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008" y="800100"/>
            <a:ext cx="3673360" cy="474345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31923" y="2696742"/>
            <a:ext cx="1643062" cy="1938992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s-CO" sz="2000" b="1" dirty="0" smtClean="0">
                <a:latin typeface="Agency FB" panose="020B0503020202020204" pitchFamily="34" charset="0"/>
              </a:rPr>
              <a:t>“Siento el empeño y dedicación de los profesores que me ayudan a crecer”</a:t>
            </a:r>
            <a:endParaRPr lang="es-CO" sz="2000" b="1" dirty="0">
              <a:latin typeface="Agency FB" panose="020B05030202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284721" y="5768525"/>
            <a:ext cx="39317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 smtClean="0">
                <a:solidFill>
                  <a:srgbClr val="0070C0"/>
                </a:solidFill>
                <a:latin typeface="Agency FB" panose="020B0503020202020204" pitchFamily="34" charset="0"/>
              </a:rPr>
              <a:t>“Sentirse acompañado es un tesoro precioso que me llena de alegría”</a:t>
            </a:r>
            <a:endParaRPr lang="es-CO" sz="2400" b="1" dirty="0">
              <a:solidFill>
                <a:srgbClr val="0070C0"/>
              </a:solidFill>
              <a:latin typeface="Agency FB" panose="020B0503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title"/>
          </p:nvPr>
        </p:nvSpPr>
        <p:spPr>
          <a:xfrm>
            <a:off x="0" y="4772348"/>
            <a:ext cx="8253352" cy="3090863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/>
            <a:r>
              <a:rPr lang="es-CO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T Std 77 Bold Condensed" charset="0"/>
              </a:rPr>
              <a:t>Por todo esto y por mucho más, acompañar </a:t>
            </a:r>
            <a:r>
              <a:rPr lang="es-CO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T Std 77 Bold Condensed" charset="0"/>
              </a:rPr>
              <a:t> en </a:t>
            </a:r>
            <a:r>
              <a:rPr lang="es-CO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T Std 77 Bold Condensed" charset="0"/>
              </a:rPr>
              <a:t>Calasanz es más que una </a:t>
            </a:r>
            <a:r>
              <a:rPr lang="es-CO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T Std 77 Bold Condensed" charset="0"/>
              </a:rPr>
              <a:t>política…</a:t>
            </a:r>
            <a:r>
              <a:rPr lang="es-CO" sz="4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T Std 77 Bold Condensed" charset="0"/>
              </a:rPr>
              <a:t/>
            </a:r>
            <a:br>
              <a:rPr lang="es-CO" sz="4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T Std 77 Bold Condensed" charset="0"/>
              </a:rPr>
            </a:br>
            <a:r>
              <a:rPr lang="es-CO" sz="4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T Std 77 Bold Condensed" charset="0"/>
              </a:rPr>
              <a:t> </a:t>
            </a:r>
            <a:br>
              <a:rPr lang="es-CO" sz="4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T Std 77 Bold Condensed" charset="0"/>
              </a:rPr>
            </a:br>
            <a:r>
              <a:rPr lang="es-ES" sz="4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T Std 77 Bold Condensed" charset="0"/>
              </a:rPr>
              <a:t> </a:t>
            </a:r>
            <a:endParaRPr lang="en" sz="40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 LT Std 77 Bold Condensed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377" y="6317780"/>
            <a:ext cx="2700000" cy="378818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173862" y="327686"/>
            <a:ext cx="4572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O" sz="2000" b="1" dirty="0" smtClean="0">
                <a:latin typeface="HelveticaNeue LT 23 UltLtEx" panose="00000400000000000000" pitchFamily="2" charset="0"/>
              </a:rPr>
              <a:t> “…cuide </a:t>
            </a:r>
            <a:r>
              <a:rPr lang="es-CO" sz="2000" b="1" dirty="0">
                <a:latin typeface="HelveticaNeue LT 23 UltLtEx" panose="00000400000000000000" pitchFamily="2" charset="0"/>
              </a:rPr>
              <a:t>que en las escuelas…, no se deje de usar toda diligencia en ayudar a los alumnos…, procure enseñar a todos…, le recomiendo el cuidado de los alumnos…, me agrada que atienda a catequizar y a confesar…, haga que todos los alumnos sean bien educados…, es necesario dar a los alumnos buen ejemplo…, preocúpese de los muchachos que andan ociosos…”, 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701" y="118460"/>
            <a:ext cx="4126676" cy="389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95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377" y="6128371"/>
            <a:ext cx="2700000" cy="378818"/>
          </a:xfrm>
          <a:prstGeom prst="rect">
            <a:avLst/>
          </a:prstGeom>
        </p:spPr>
      </p:pic>
      <p:pic>
        <p:nvPicPr>
          <p:cNvPr id="2050" name="Picture 2" descr="Resultado de imagen para san jose de calasanz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7"/>
          <a:stretch/>
        </p:blipFill>
        <p:spPr bwMode="auto">
          <a:xfrm>
            <a:off x="236475" y="242888"/>
            <a:ext cx="4506633" cy="609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hape 294"/>
          <p:cNvSpPr txBox="1">
            <a:spLocks/>
          </p:cNvSpPr>
          <p:nvPr/>
        </p:nvSpPr>
        <p:spPr>
          <a:xfrm>
            <a:off x="4165538" y="1143000"/>
            <a:ext cx="5326327" cy="29781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ct val="100000"/>
              <a:buFont typeface="Raleway"/>
              <a:buNone/>
              <a:defRPr sz="3600" b="0" i="0" u="none" strike="noStrike" cap="none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buClr>
                <a:srgbClr val="97ABBC"/>
              </a:buClr>
              <a:buSzPct val="1000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buClr>
                <a:srgbClr val="97ABBC"/>
              </a:buClr>
              <a:buSzPct val="1000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buClr>
                <a:srgbClr val="97ABBC"/>
              </a:buClr>
              <a:buSzPct val="1000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buClr>
                <a:srgbClr val="97ABBC"/>
              </a:buClr>
              <a:buSzPct val="1000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buClr>
                <a:srgbClr val="97ABBC"/>
              </a:buClr>
              <a:buSzPct val="1000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buClr>
                <a:srgbClr val="97ABBC"/>
              </a:buClr>
              <a:buSzPct val="1000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buClr>
                <a:srgbClr val="97ABBC"/>
              </a:buClr>
              <a:buSzPct val="1000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buClr>
                <a:srgbClr val="97ABBC"/>
              </a:buClr>
              <a:buSzPct val="1000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ctr"/>
            <a:r>
              <a:rPr lang="es-ES" sz="8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T Std 77 Bold Condensed" charset="0"/>
              </a:rPr>
              <a:t>¡Gracias</a:t>
            </a:r>
            <a:r>
              <a:rPr lang="en" sz="8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T Std 77 Bold Condensed" charset="0"/>
              </a:rPr>
              <a:t>!</a:t>
            </a:r>
          </a:p>
          <a:p>
            <a:pPr algn="ctr"/>
            <a:r>
              <a:rPr lang="en" sz="4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T Std 77 Bold Condensed" charset="0"/>
              </a:rPr>
              <a:t>¿Preguntas?</a:t>
            </a:r>
            <a:endParaRPr lang="en" sz="40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 LT Std 77 Bold Condensed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xfrm>
            <a:off x="893700" y="1947580"/>
            <a:ext cx="76281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-CO" sz="6000" b="1" dirty="0" smtClean="0">
                <a:latin typeface="Helvetica Neue LT Std 77 Bold Condensed" charset="0"/>
                <a:ea typeface="Helvetica Neue LT Std 77 Bold Condensed" charset="0"/>
                <a:cs typeface="Helvetica Neue LT Std 77 Bold Condensed" charset="0"/>
              </a:rPr>
              <a:t> </a:t>
            </a:r>
            <a:endParaRPr lang="en" sz="6000" b="1" dirty="0">
              <a:latin typeface="Helvetica Neue LT Std 77 Bold Condensed" charset="0"/>
              <a:ea typeface="Helvetica Neue LT Std 77 Bold Condensed" charset="0"/>
              <a:cs typeface="Helvetica Neue LT Std 77 Bold Condensed" charset="0"/>
            </a:endParaRPr>
          </a:p>
        </p:txBody>
      </p:sp>
      <p:sp>
        <p:nvSpPr>
          <p:cNvPr id="84" name="Shape 84"/>
          <p:cNvSpPr txBox="1"/>
          <p:nvPr/>
        </p:nvSpPr>
        <p:spPr>
          <a:xfrm>
            <a:off x="547463" y="0"/>
            <a:ext cx="4061050" cy="650718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600"/>
              </a:spcBef>
            </a:pPr>
            <a:r>
              <a:rPr lang="es-CO" sz="3600" i="1" dirty="0" smtClean="0">
                <a:latin typeface="Helvetica Neue LT Std 47 Light Condensed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s-CO" sz="3600" i="1" dirty="0">
                <a:latin typeface="Helvetica Neue LT Std 47 Light Condensed"/>
                <a:ea typeface="Calibri" panose="020F0502020204030204" pitchFamily="34" charset="0"/>
                <a:cs typeface="Times New Roman" panose="02020603050405020304" pitchFamily="18" charset="0"/>
              </a:rPr>
              <a:t>ya que son tantos a obrar mal, resolvámonos nosotros a obrar bien. Y si ellos roban la vida y los bienes, demos nosotros la vida y los bienes espirituales a los jóvenes</a:t>
            </a:r>
            <a:r>
              <a:rPr lang="es-CO" sz="3600" i="1" dirty="0" smtClean="0">
                <a:latin typeface="Helvetica Neue LT Std 47 Light Condensed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es-CO" sz="3600" i="1" dirty="0">
              <a:latin typeface="Helvetica Neue LT Std 47 Light Condense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spcBef>
                <a:spcPts val="600"/>
              </a:spcBef>
            </a:pPr>
            <a:r>
              <a:rPr lang="es-CO" sz="2000" dirty="0" smtClean="0">
                <a:solidFill>
                  <a:schemeClr val="tx1"/>
                </a:solidFill>
                <a:latin typeface="Helvetica Neue LT Std 47 Light Condensed"/>
                <a:ea typeface="Helvetica Neue LT Std 47 Light Condensed" charset="0"/>
                <a:cs typeface="Times New Roman" panose="02020603050405020304" pitchFamily="18" charset="0"/>
                <a:sym typeface="Lato"/>
              </a:rPr>
              <a:t>San José de Calasanz, 1623</a:t>
            </a:r>
            <a:endParaRPr lang="en" sz="2000" dirty="0">
              <a:solidFill>
                <a:schemeClr val="tx1"/>
              </a:solidFill>
              <a:latin typeface="Helvetica Neue LT Std 47 Light Condensed"/>
              <a:ea typeface="Helvetica Neue LT Std 47 Light Condensed" charset="0"/>
              <a:cs typeface="Helvetica Neue LT Std 47 Light Condensed" charset="0"/>
              <a:sym typeface="Lato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377" y="6128371"/>
            <a:ext cx="2700000" cy="378818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2250" y="382425"/>
            <a:ext cx="4014273" cy="53523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617" y="1306552"/>
            <a:ext cx="3035294" cy="227647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378" y="3924901"/>
            <a:ext cx="2779060" cy="234847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0" b="24317"/>
          <a:stretch/>
        </p:blipFill>
        <p:spPr>
          <a:xfrm rot="716766">
            <a:off x="5747917" y="4308833"/>
            <a:ext cx="3306646" cy="203505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1" r="5339"/>
          <a:stretch/>
        </p:blipFill>
        <p:spPr>
          <a:xfrm rot="21108028">
            <a:off x="27082" y="4324047"/>
            <a:ext cx="2827575" cy="234430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6" y="1306552"/>
            <a:ext cx="2803127" cy="2102345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7" r="12377"/>
          <a:stretch/>
        </p:blipFill>
        <p:spPr>
          <a:xfrm>
            <a:off x="5943600" y="1298298"/>
            <a:ext cx="3200400" cy="2515741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771525" y="97969"/>
            <a:ext cx="73723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3600" b="1" dirty="0">
                <a:solidFill>
                  <a:srgbClr val="0070C0"/>
                </a:solidFill>
                <a:latin typeface="Helvetica Neue LT Std 47 Light Condensed"/>
              </a:rPr>
              <a:t>POLÍTICA DE ACOMPAÑAMIENTO INTEGRAL</a:t>
            </a:r>
          </a:p>
        </p:txBody>
      </p:sp>
    </p:spTree>
    <p:extLst>
      <p:ext uri="{BB962C8B-B14F-4D97-AF65-F5344CB8AC3E}">
        <p14:creationId xmlns:p14="http://schemas.microsoft.com/office/powerpoint/2010/main" val="86943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ctrTitle" idx="4294967295"/>
          </p:nvPr>
        </p:nvSpPr>
        <p:spPr>
          <a:xfrm>
            <a:off x="358137" y="1018690"/>
            <a:ext cx="5142552" cy="803240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txBody>
          <a:bodyPr lIns="91425" tIns="91425" rIns="91425" bIns="91425" anchor="b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s-CO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T Std 77 Bold Condensed" charset="0"/>
                <a:ea typeface="Helvetica Neue LT Std 77 Bold Condensed" charset="0"/>
                <a:cs typeface="Helvetica Neue LT Std 77 Bold Condensed" charset="0"/>
              </a:rPr>
              <a:t>¿Qué es una política?</a:t>
            </a:r>
            <a:endParaRPr lang="en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 LT Std 77 Bold Condensed" charset="0"/>
              <a:ea typeface="Helvetica Neue LT Std 77 Bold Condensed" charset="0"/>
              <a:cs typeface="Helvetica Neue LT Std 77 Bold Condensed" charset="0"/>
            </a:endParaRPr>
          </a:p>
        </p:txBody>
      </p:sp>
      <p:sp>
        <p:nvSpPr>
          <p:cNvPr id="94" name="Shape 94"/>
          <p:cNvSpPr txBox="1">
            <a:spLocks noGrp="1"/>
          </p:cNvSpPr>
          <p:nvPr>
            <p:ph type="body" idx="4294967295"/>
          </p:nvPr>
        </p:nvSpPr>
        <p:spPr>
          <a:xfrm>
            <a:off x="3014663" y="4946816"/>
            <a:ext cx="5968858" cy="1607664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lIns="91425" tIns="91425" rIns="91425" bIns="91425" anchor="t" anchorCtr="0">
            <a:noAutofit/>
          </a:bodyPr>
          <a:lstStyle/>
          <a:p>
            <a:pPr marL="285750" indent="-285750" algn="just">
              <a:spcBef>
                <a:spcPts val="0"/>
              </a:spcBef>
            </a:pPr>
            <a:r>
              <a:rPr lang="es-CO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 UltLt Ext" panose="020B0204020202020204" pitchFamily="34" charset="0"/>
              </a:rPr>
              <a:t>L</a:t>
            </a:r>
            <a:r>
              <a:rPr lang="es-CO" sz="1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 UltLt Ext" panose="020B0204020202020204" pitchFamily="34" charset="0"/>
              </a:rPr>
              <a:t>as </a:t>
            </a:r>
            <a:r>
              <a:rPr lang="es-CO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 UltLt Ext" panose="020B0204020202020204" pitchFamily="34" charset="0"/>
              </a:rPr>
              <a:t>políticas son criterios generales de ejecución que complementan el logro de los objetivos y facilitan la implementación de las estrategias. </a:t>
            </a:r>
            <a:endParaRPr lang="es-CO" sz="18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Std UltLt Ext" panose="020B0204020202020204" pitchFamily="34" charset="0"/>
            </a:endParaRPr>
          </a:p>
          <a:p>
            <a:pPr marL="285750" indent="-285750" algn="just">
              <a:spcBef>
                <a:spcPts val="0"/>
              </a:spcBef>
            </a:pPr>
            <a:r>
              <a:rPr lang="es-CO" sz="1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 UltLt Ext" panose="020B0204020202020204" pitchFamily="34" charset="0"/>
              </a:rPr>
              <a:t>Las </a:t>
            </a:r>
            <a:r>
              <a:rPr lang="es-CO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 UltLt Ext" panose="020B0204020202020204" pitchFamily="34" charset="0"/>
              </a:rPr>
              <a:t>políticas deben ser dictadas desde el nivel jerárquico más alto de la </a:t>
            </a:r>
            <a:r>
              <a:rPr lang="es-CO" sz="1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 UltLt Ext" panose="020B0204020202020204" pitchFamily="34" charset="0"/>
              </a:rPr>
              <a:t>institución.</a:t>
            </a:r>
            <a:endParaRPr lang="en" sz="1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Std UltLt Ext" panose="020B0204020202020204" pitchFamily="34" charset="0"/>
              <a:ea typeface="Helvetica Neue LT Std 47 Light Condensed" charset="0"/>
              <a:cs typeface="Helvetica Neue LT Std 47 Light Condensed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12" y="312718"/>
            <a:ext cx="2700000" cy="378818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1549200" y="2184740"/>
            <a:ext cx="7369033" cy="2031325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just"/>
            <a:r>
              <a:rPr lang="es-CO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 UltLt Ext" panose="020B0204020202020204" pitchFamily="34" charset="0"/>
              </a:rPr>
              <a:t>Es </a:t>
            </a:r>
            <a:r>
              <a:rPr lang="es-CO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 UltLt Ext" panose="020B0204020202020204" pitchFamily="34" charset="0"/>
              </a:rPr>
              <a:t>una directriz </a:t>
            </a:r>
            <a:r>
              <a:rPr lang="es-CO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 UltLt Ext" panose="020B0204020202020204" pitchFamily="34" charset="0"/>
              </a:rPr>
              <a:t>que debe </a:t>
            </a:r>
            <a:r>
              <a:rPr lang="es-CO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 UltLt Ext" panose="020B0204020202020204" pitchFamily="34" charset="0"/>
              </a:rPr>
              <a:t>ser: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 UltLt Ext" panose="020B0204020202020204" pitchFamily="34" charset="0"/>
              </a:rPr>
              <a:t>divulgada</a:t>
            </a:r>
            <a:r>
              <a:rPr lang="es-CO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 UltLt Ext" panose="020B0204020202020204" pitchFamily="34" charset="0"/>
              </a:rPr>
              <a:t>, </a:t>
            </a:r>
            <a:endParaRPr lang="es-CO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Std UltLt Ext" panose="020B02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 UltLt Ext" panose="020B0204020202020204" pitchFamily="34" charset="0"/>
              </a:rPr>
              <a:t>entendida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 UltLt Ext" panose="020B0204020202020204" pitchFamily="34" charset="0"/>
              </a:rPr>
              <a:t>y </a:t>
            </a:r>
            <a:r>
              <a:rPr lang="es-CO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 UltLt Ext" panose="020B0204020202020204" pitchFamily="34" charset="0"/>
              </a:rPr>
              <a:t>acatada por todos los miembros de la </a:t>
            </a:r>
            <a:r>
              <a:rPr lang="es-CO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 UltLt Ext" panose="020B0204020202020204" pitchFamily="34" charset="0"/>
              </a:rPr>
              <a:t>institución.</a:t>
            </a:r>
          </a:p>
          <a:p>
            <a:pPr lvl="0" algn="just"/>
            <a:r>
              <a:rPr lang="es-CO" sz="1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 UltLt Ext" panose="020B0204020202020204" pitchFamily="34" charset="0"/>
              </a:rPr>
              <a:t>Es </a:t>
            </a:r>
            <a:r>
              <a:rPr lang="es-CO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 UltLt Ext" panose="020B0204020202020204" pitchFamily="34" charset="0"/>
              </a:rPr>
              <a:t>la guía para orientar la acción; </a:t>
            </a:r>
            <a:r>
              <a:rPr lang="es-CO" sz="1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 UltLt Ext" panose="020B0204020202020204" pitchFamily="34" charset="0"/>
              </a:rPr>
              <a:t>el </a:t>
            </a:r>
            <a:r>
              <a:rPr lang="es-CO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 UltLt Ext" panose="020B0204020202020204" pitchFamily="34" charset="0"/>
              </a:rPr>
              <a:t>conjunto de lineamientos generales a observar en la toma de decisiones, sobre </a:t>
            </a:r>
            <a:r>
              <a:rPr lang="es-CO" sz="1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 UltLt Ext" panose="020B0204020202020204" pitchFamily="34" charset="0"/>
              </a:rPr>
              <a:t>alguna situación </a:t>
            </a:r>
            <a:r>
              <a:rPr lang="es-CO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 UltLt Ext" panose="020B0204020202020204" pitchFamily="34" charset="0"/>
              </a:rPr>
              <a:t>que se repite una y otra vez dentro de la institución. </a:t>
            </a:r>
          </a:p>
        </p:txBody>
      </p:sp>
      <p:sp>
        <p:nvSpPr>
          <p:cNvPr id="5" name="Flecha doblada hacia arriba 4"/>
          <p:cNvSpPr/>
          <p:nvPr/>
        </p:nvSpPr>
        <p:spPr>
          <a:xfrm rot="5400000">
            <a:off x="418075" y="2003990"/>
            <a:ext cx="1357158" cy="1035667"/>
          </a:xfrm>
          <a:prstGeom prst="bentUp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Flecha doblada hacia arriba 10"/>
          <p:cNvSpPr/>
          <p:nvPr/>
        </p:nvSpPr>
        <p:spPr>
          <a:xfrm rot="5400000">
            <a:off x="1389101" y="4639213"/>
            <a:ext cx="1830287" cy="1035667"/>
          </a:xfrm>
          <a:prstGeom prst="bentUp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Rectángulo 11"/>
          <p:cNvSpPr/>
          <p:nvPr/>
        </p:nvSpPr>
        <p:spPr>
          <a:xfrm>
            <a:off x="1214609" y="4720387"/>
            <a:ext cx="134363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s-CO" sz="16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 UltLt Ext" panose="020B0204020202020204" pitchFamily="34" charset="0"/>
              </a:rPr>
              <a:t>Por lo </a:t>
            </a:r>
            <a:r>
              <a:rPr lang="es-CO" sz="16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 UltLt Ext" panose="020B0204020202020204" pitchFamily="34" charset="0"/>
              </a:rPr>
              <a:t>tanto</a:t>
            </a:r>
            <a:endParaRPr lang="es-CO" sz="1600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ctrTitle" idx="4294967295"/>
          </p:nvPr>
        </p:nvSpPr>
        <p:spPr>
          <a:xfrm>
            <a:off x="2028825" y="863747"/>
            <a:ext cx="5214938" cy="803240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txBody>
          <a:bodyPr lIns="91425" tIns="91425" rIns="91425" bIns="91425" anchor="b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s-CO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T Std 77 Bold Condensed" charset="0"/>
                <a:ea typeface="Helvetica Neue LT Std 77 Bold Condensed" charset="0"/>
                <a:cs typeface="Helvetica Neue LT Std 77 Bold Condensed" charset="0"/>
              </a:rPr>
              <a:t>TIPOS DE POLÍTICAS</a:t>
            </a:r>
            <a:endParaRPr lang="en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 LT Std 77 Bold Condensed" charset="0"/>
              <a:ea typeface="Helvetica Neue LT Std 77 Bold Condensed" charset="0"/>
              <a:cs typeface="Helvetica Neue LT Std 77 Bold Condensed" charset="0"/>
            </a:endParaRPr>
          </a:p>
        </p:txBody>
      </p:sp>
      <p:sp>
        <p:nvSpPr>
          <p:cNvPr id="94" name="Shape 94"/>
          <p:cNvSpPr txBox="1">
            <a:spLocks noGrp="1"/>
          </p:cNvSpPr>
          <p:nvPr>
            <p:ph type="body" idx="4294967295"/>
          </p:nvPr>
        </p:nvSpPr>
        <p:spPr>
          <a:xfrm>
            <a:off x="5214938" y="3429000"/>
            <a:ext cx="3271837" cy="2330355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lIns="91425" tIns="91425" rIns="91425" bIns="91425" anchor="t" anchorCtr="0">
            <a:noAutofit/>
          </a:bodyPr>
          <a:lstStyle/>
          <a:p>
            <a:pPr algn="just">
              <a:spcBef>
                <a:spcPts val="0"/>
              </a:spcBef>
              <a:buNone/>
            </a:pPr>
            <a:r>
              <a:rPr lang="es-CO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 UltLt Cn" panose="020B0306020202030204" pitchFamily="34" charset="0"/>
              </a:rPr>
              <a:t>Aplican </a:t>
            </a:r>
            <a:r>
              <a:rPr lang="es-CO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 UltLt Cn" panose="020B0306020202030204" pitchFamily="34" charset="0"/>
              </a:rPr>
              <a:t>a determinados procesos, están delimitadas por su alcance, por ejemplo: política de acompañamiento</a:t>
            </a:r>
            <a:r>
              <a:rPr lang="es-CO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 UltLt Cn" panose="020B0306020202030204" pitchFamily="34" charset="0"/>
              </a:rPr>
              <a:t>, política </a:t>
            </a:r>
            <a:r>
              <a:rPr lang="es-CO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 UltLt Cn" panose="020B0306020202030204" pitchFamily="34" charset="0"/>
              </a:rPr>
              <a:t>de política de inclusión</a:t>
            </a:r>
            <a:r>
              <a:rPr lang="es-CO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 UltLt Cn" panose="020B0306020202030204" pitchFamily="34" charset="0"/>
              </a:rPr>
              <a:t>, comunicación institucional…</a:t>
            </a:r>
            <a:endParaRPr lang="en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Std UltLt Cn" panose="020B0306020202030204" pitchFamily="34" charset="0"/>
              <a:ea typeface="Helvetica Neue LT Std 47 Light Condensed" charset="0"/>
              <a:cs typeface="Helvetica Neue LT Std 47 Light Condensed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12" y="312718"/>
            <a:ext cx="2700000" cy="378818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799461" y="3565478"/>
            <a:ext cx="3314700" cy="1631216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just"/>
            <a:r>
              <a:rPr lang="es-CO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 UltLt Cn" panose="020B0306020202030204" pitchFamily="34" charset="0"/>
              </a:rPr>
              <a:t>Aplican a </a:t>
            </a:r>
            <a:r>
              <a:rPr lang="es-CO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 UltLt Cn" panose="020B0306020202030204" pitchFamily="34" charset="0"/>
              </a:rPr>
              <a:t>todos los niveles de la </a:t>
            </a:r>
            <a:r>
              <a:rPr lang="es-CO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 UltLt Cn" panose="020B0306020202030204" pitchFamily="34" charset="0"/>
              </a:rPr>
              <a:t>institución</a:t>
            </a:r>
            <a:r>
              <a:rPr lang="es-CO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 UltLt Cn" panose="020B0306020202030204" pitchFamily="34" charset="0"/>
              </a:rPr>
              <a:t>, son de alto impacto o criticidad, por ejemplo: </a:t>
            </a:r>
            <a:r>
              <a:rPr lang="es-CO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 UltLt Cn" panose="020B0306020202030204" pitchFamily="34" charset="0"/>
              </a:rPr>
              <a:t>política </a:t>
            </a:r>
            <a:r>
              <a:rPr lang="es-CO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 UltLt Cn" panose="020B0306020202030204" pitchFamily="34" charset="0"/>
              </a:rPr>
              <a:t>de </a:t>
            </a:r>
            <a:r>
              <a:rPr lang="es-CO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 UltLt Cn" panose="020B0306020202030204" pitchFamily="34" charset="0"/>
              </a:rPr>
              <a:t>calidad, política </a:t>
            </a:r>
            <a:r>
              <a:rPr lang="es-CO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 UltLt Cn" panose="020B0306020202030204" pitchFamily="34" charset="0"/>
              </a:rPr>
              <a:t>de </a:t>
            </a:r>
            <a:r>
              <a:rPr lang="es-CO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 UltLt Cn" panose="020B0306020202030204" pitchFamily="34" charset="0"/>
              </a:rPr>
              <a:t>protección de infancia y adolescencia...</a:t>
            </a:r>
            <a:endParaRPr lang="es-CO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Std UltLt Cn" panose="020B0306020202030204" pitchFamily="34" charset="0"/>
            </a:endParaRPr>
          </a:p>
        </p:txBody>
      </p:sp>
      <p:cxnSp>
        <p:nvCxnSpPr>
          <p:cNvPr id="7" name="Conector recto de flecha 6"/>
          <p:cNvCxnSpPr>
            <a:endCxn id="2" idx="0"/>
          </p:cNvCxnSpPr>
          <p:nvPr/>
        </p:nvCxnSpPr>
        <p:spPr>
          <a:xfrm>
            <a:off x="2456811" y="1803465"/>
            <a:ext cx="0" cy="176201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ángulo 13"/>
          <p:cNvSpPr/>
          <p:nvPr/>
        </p:nvSpPr>
        <p:spPr>
          <a:xfrm>
            <a:off x="1700684" y="2233634"/>
            <a:ext cx="1511952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s-CO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 UltLt Cn" panose="020B0306020202030204" pitchFamily="34" charset="0"/>
              </a:rPr>
              <a:t>GENERALES</a:t>
            </a:r>
            <a:endParaRPr lang="es-CO" sz="2400" dirty="0"/>
          </a:p>
        </p:txBody>
      </p:sp>
      <p:cxnSp>
        <p:nvCxnSpPr>
          <p:cNvPr id="15" name="Conector recto de flecha 14"/>
          <p:cNvCxnSpPr/>
          <p:nvPr/>
        </p:nvCxnSpPr>
        <p:spPr>
          <a:xfrm flipH="1">
            <a:off x="6705759" y="1666986"/>
            <a:ext cx="6670" cy="176201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ángulo 15"/>
          <p:cNvSpPr/>
          <p:nvPr/>
        </p:nvSpPr>
        <p:spPr>
          <a:xfrm>
            <a:off x="5888520" y="2221198"/>
            <a:ext cx="1620957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s-CO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 UltLt Cn" panose="020B0306020202030204" pitchFamily="34" charset="0"/>
              </a:rPr>
              <a:t>ESPECÍFICAS</a:t>
            </a:r>
            <a:endParaRPr lang="es-CO" sz="2400" dirty="0"/>
          </a:p>
        </p:txBody>
      </p:sp>
    </p:spTree>
    <p:extLst>
      <p:ext uri="{BB962C8B-B14F-4D97-AF65-F5344CB8AC3E}">
        <p14:creationId xmlns:p14="http://schemas.microsoft.com/office/powerpoint/2010/main" val="405030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916" y="220648"/>
            <a:ext cx="2700000" cy="381818"/>
          </a:xfrm>
          <a:prstGeom prst="rect">
            <a:avLst/>
          </a:prstGeom>
        </p:spPr>
      </p:pic>
      <p:sp>
        <p:nvSpPr>
          <p:cNvPr id="10" name="Shape 100"/>
          <p:cNvSpPr txBox="1">
            <a:spLocks/>
          </p:cNvSpPr>
          <p:nvPr/>
        </p:nvSpPr>
        <p:spPr>
          <a:xfrm>
            <a:off x="-285750" y="4429102"/>
            <a:ext cx="9124366" cy="24288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4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SzPct val="100000"/>
              <a:buFont typeface="Raleway"/>
              <a:buNone/>
              <a:defRPr sz="4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SzPct val="100000"/>
              <a:buFont typeface="Raleway"/>
              <a:buNone/>
              <a:defRPr sz="4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SzPct val="100000"/>
              <a:buFont typeface="Raleway"/>
              <a:buNone/>
              <a:defRPr sz="4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SzPct val="100000"/>
              <a:buFont typeface="Raleway"/>
              <a:buNone/>
              <a:defRPr sz="4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SzPct val="100000"/>
              <a:buFont typeface="Raleway"/>
              <a:buNone/>
              <a:defRPr sz="4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SzPct val="100000"/>
              <a:buFont typeface="Raleway"/>
              <a:buNone/>
              <a:defRPr sz="4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SzPct val="100000"/>
              <a:buFont typeface="Raleway"/>
              <a:buNone/>
              <a:defRPr sz="4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spcBef>
                <a:spcPts val="0"/>
              </a:spcBef>
              <a:buClr>
                <a:srgbClr val="FFFFFF"/>
              </a:buClr>
              <a:buSzPct val="100000"/>
              <a:buFont typeface="Raleway"/>
              <a:buNone/>
              <a:defRPr sz="4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s-ES" sz="4400" b="1" dirty="0" smtClean="0">
                <a:solidFill>
                  <a:schemeClr val="accent1"/>
                </a:solidFill>
                <a:latin typeface="Helvetica Neue LT Std 77 Bold Condensed" charset="0"/>
                <a:ea typeface="Helvetica Neue LT Std 77 Bold Condensed" charset="0"/>
                <a:cs typeface="Helvetica Neue LT Std 77 Bold Condensed" charset="0"/>
              </a:rPr>
              <a:t>POLÍTICA DE ACOMPAÑAMIENTO INTEGRAL</a:t>
            </a:r>
            <a:endParaRPr lang="en" sz="4400" b="1" dirty="0">
              <a:solidFill>
                <a:schemeClr val="accent1"/>
              </a:solidFill>
              <a:latin typeface="Helvetica Neue LT Std 77 Bold Condensed" charset="0"/>
              <a:ea typeface="Helvetica Neue LT Std 77 Bold Condensed" charset="0"/>
              <a:cs typeface="Helvetica Neue LT Std 77 Bold Condensed" charset="0"/>
            </a:endParaRPr>
          </a:p>
        </p:txBody>
      </p:sp>
      <p:sp>
        <p:nvSpPr>
          <p:cNvPr id="11" name="Shape 91"/>
          <p:cNvSpPr txBox="1">
            <a:spLocks/>
          </p:cNvSpPr>
          <p:nvPr/>
        </p:nvSpPr>
        <p:spPr>
          <a:xfrm>
            <a:off x="6134749" y="2246254"/>
            <a:ext cx="3009251" cy="26998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Char char="■"/>
              <a:defRPr sz="32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24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24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342900" indent="-342900" algn="just" fontAlgn="t">
              <a:spcBef>
                <a:spcPts val="0"/>
              </a:spcBef>
              <a:buFont typeface="+mj-lt"/>
              <a:buAutoNum type="arabicPeriod"/>
            </a:pPr>
            <a:r>
              <a:rPr lang="es-ES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 UltLt Cn" panose="020B0306020202030204" pitchFamily="34" charset="0"/>
                <a:ea typeface="Arial" charset="0"/>
                <a:cs typeface="Arial" charset="0"/>
              </a:rPr>
              <a:t>Introducción</a:t>
            </a:r>
          </a:p>
          <a:p>
            <a:pPr marL="342900" indent="-342900" algn="just" fontAlgn="t">
              <a:spcBef>
                <a:spcPts val="0"/>
              </a:spcBef>
              <a:buFont typeface="+mj-lt"/>
              <a:buAutoNum type="arabicPeriod"/>
            </a:pPr>
            <a:r>
              <a:rPr lang="en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 UltLt Cn" panose="020B0306020202030204" pitchFamily="34" charset="0"/>
                <a:ea typeface="Arial" charset="0"/>
                <a:cs typeface="Arial" charset="0"/>
              </a:rPr>
              <a:t>¿Por qué y para qué acompañar?</a:t>
            </a:r>
          </a:p>
          <a:p>
            <a:pPr marL="342900" indent="-342900" algn="just" fontAlgn="t">
              <a:spcBef>
                <a:spcPts val="0"/>
              </a:spcBef>
              <a:buFont typeface="+mj-lt"/>
              <a:buAutoNum type="arabicPeriod"/>
            </a:pPr>
            <a:r>
              <a:rPr lang="en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 UltLt Cn" panose="020B0306020202030204" pitchFamily="34" charset="0"/>
                <a:ea typeface="Arial" charset="0"/>
                <a:cs typeface="Arial" charset="0"/>
              </a:rPr>
              <a:t>¿Quién acompaña?</a:t>
            </a:r>
          </a:p>
          <a:p>
            <a:pPr marL="342900" indent="-342900" algn="just" fontAlgn="t">
              <a:spcBef>
                <a:spcPts val="0"/>
              </a:spcBef>
              <a:buFont typeface="+mj-lt"/>
              <a:buAutoNum type="arabicPeriod"/>
            </a:pPr>
            <a:r>
              <a:rPr lang="en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 UltLt Cn" panose="020B0306020202030204" pitchFamily="34" charset="0"/>
                <a:ea typeface="Arial" charset="0"/>
                <a:cs typeface="Arial" charset="0"/>
              </a:rPr>
              <a:t>¿A quién acompañar?</a:t>
            </a:r>
          </a:p>
          <a:p>
            <a:pPr marL="342900" indent="-342900" algn="just" fontAlgn="t">
              <a:spcBef>
                <a:spcPts val="0"/>
              </a:spcBef>
              <a:buFont typeface="+mj-lt"/>
              <a:buAutoNum type="arabicPeriod"/>
            </a:pPr>
            <a:r>
              <a:rPr lang="en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 UltLt Cn" panose="020B0306020202030204" pitchFamily="34" charset="0"/>
                <a:ea typeface="Arial" charset="0"/>
                <a:cs typeface="Arial" charset="0"/>
              </a:rPr>
              <a:t>¿Qué tipos de acompañamiento realizamos?</a:t>
            </a:r>
          </a:p>
          <a:p>
            <a:pPr marL="342900" indent="-342900" algn="just" fontAlgn="t">
              <a:spcBef>
                <a:spcPts val="0"/>
              </a:spcBef>
              <a:buFont typeface="+mj-lt"/>
              <a:buAutoNum type="arabicPeriod"/>
            </a:pPr>
            <a:r>
              <a:rPr lang="en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 UltLt Cn" panose="020B0306020202030204" pitchFamily="34" charset="0"/>
                <a:ea typeface="Arial" charset="0"/>
                <a:cs typeface="Arial" charset="0"/>
              </a:rPr>
              <a:t>¿Cómo acompañamos?</a:t>
            </a:r>
            <a:endParaRPr lang="en" sz="1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Std UltLt Cn" panose="020B0306020202030204" pitchFamily="34" charset="0"/>
              <a:ea typeface="Arial" charset="0"/>
              <a:cs typeface="Arial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214271"/>
            <a:ext cx="5848998" cy="43858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34937" y="0"/>
            <a:ext cx="5752285" cy="1524001"/>
          </a:xfrm>
        </p:spPr>
        <p:txBody>
          <a:bodyPr/>
          <a:lstStyle/>
          <a:p>
            <a:pPr algn="ctr"/>
            <a:r>
              <a:rPr lang="es-CO" sz="2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T Std 77 Bold Condensed" charset="0"/>
                <a:ea typeface="Helvetica Neue LT Std 77 Bold Condensed" charset="0"/>
                <a:cs typeface="Helvetica Neue LT Std 77 Bold Condensed" charset="0"/>
              </a:rPr>
              <a:t>Acompañar no </a:t>
            </a:r>
            <a:r>
              <a:rPr lang="es-CO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T Std 77 Bold Condensed" charset="0"/>
                <a:ea typeface="Helvetica Neue LT Std 77 Bold Condensed" charset="0"/>
                <a:cs typeface="Helvetica Neue LT Std 77 Bold Condensed" charset="0"/>
              </a:rPr>
              <a:t>es una función, sino el fundamento de la vocación </a:t>
            </a:r>
            <a:r>
              <a:rPr lang="es-CO" sz="32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</a:rPr>
              <a:t>.</a:t>
            </a:r>
            <a:endParaRPr lang="es-CO" sz="32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 LT 23 UltLtEx" panose="00000400000000000000" pitchFamily="2" charset="0"/>
            </a:endParaRPr>
          </a:p>
        </p:txBody>
      </p:sp>
      <p:sp>
        <p:nvSpPr>
          <p:cNvPr id="106" name="Shape 106"/>
          <p:cNvSpPr txBox="1">
            <a:spLocks noGrp="1"/>
          </p:cNvSpPr>
          <p:nvPr>
            <p:ph type="body" idx="4294967295"/>
          </p:nvPr>
        </p:nvSpPr>
        <p:spPr>
          <a:xfrm>
            <a:off x="343693" y="1413720"/>
            <a:ext cx="4795023" cy="136509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s-CO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 UltLt Cn" panose="020B0306020202030204" pitchFamily="34" charset="0"/>
              </a:rPr>
              <a:t>“El </a:t>
            </a:r>
            <a:r>
              <a:rPr lang="es-CO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 UltLt Cn" panose="020B0306020202030204" pitchFamily="34" charset="0"/>
              </a:rPr>
              <a:t>ejercicio de acompañar a los alumnos, haciéndolo como se debe, es de grandísimo mérito para quien lo sabe hacer y de grandísimo ejemplo para los escolares”</a:t>
            </a:r>
            <a:endPara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Std UltLt Cn" panose="020B0306020202030204" pitchFamily="34" charset="0"/>
              <a:ea typeface="Helvetica Neue LT Std 47 Light Condensed Oblique" charset="0"/>
              <a:cs typeface="Helvetica Neue LT Std 47 Light Condensed Oblique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377" y="6317780"/>
            <a:ext cx="2700000" cy="37881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048" y="48629"/>
            <a:ext cx="3640952" cy="2730182"/>
          </a:xfrm>
          <a:prstGeom prst="rect">
            <a:avLst/>
          </a:prstGeom>
        </p:spPr>
      </p:pic>
      <p:sp>
        <p:nvSpPr>
          <p:cNvPr id="8" name="Shape 106"/>
          <p:cNvSpPr txBox="1">
            <a:spLocks/>
          </p:cNvSpPr>
          <p:nvPr/>
        </p:nvSpPr>
        <p:spPr>
          <a:xfrm>
            <a:off x="219890" y="2981227"/>
            <a:ext cx="8672513" cy="3525962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Char char="▷"/>
              <a:defRPr sz="30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24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24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342900" indent="-342900"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s-CO" sz="2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</a:rPr>
              <a:t>…</a:t>
            </a:r>
            <a:r>
              <a:rPr lang="es-CO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</a:rPr>
              <a:t>un </a:t>
            </a:r>
            <a:r>
              <a:rPr lang="es-CO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</a:rPr>
              <a:t>compromiso que implica el centro de la vocación </a:t>
            </a:r>
            <a:endParaRPr lang="es-CO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 LT 23 UltLtEx" panose="00000400000000000000" pitchFamily="2" charset="0"/>
            </a:endParaRPr>
          </a:p>
          <a:p>
            <a:pPr marL="342900" indent="-342900"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s-CO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</a:rPr>
              <a:t>…estar </a:t>
            </a:r>
            <a:r>
              <a:rPr lang="es-CO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</a:rPr>
              <a:t>ahí para los niños, las niñas y los </a:t>
            </a:r>
            <a:r>
              <a:rPr lang="es-CO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</a:rPr>
              <a:t>jóvenes…</a:t>
            </a:r>
          </a:p>
          <a:p>
            <a:pPr marL="342900" indent="-342900"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s-CO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</a:rPr>
              <a:t>Inducir con amor</a:t>
            </a:r>
            <a:r>
              <a:rPr lang="es-CO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</a:rPr>
              <a:t> </a:t>
            </a:r>
            <a:r>
              <a:rPr lang="es-CO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</a:rPr>
              <a:t>para descubrir en él su humanidad, su “interna inclinación”</a:t>
            </a:r>
            <a:r>
              <a:rPr lang="es-CO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</a:rPr>
              <a:t> </a:t>
            </a:r>
            <a:r>
              <a:rPr lang="es-CO" sz="2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</a:rPr>
              <a:t>…</a:t>
            </a:r>
          </a:p>
          <a:p>
            <a:pPr marL="342900" indent="-342900"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s-CO" sz="2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  <a:ea typeface="Helvetica Neue LT Std 47 Light Condensed Oblique" charset="0"/>
                <a:cs typeface="Helvetica Neue LT Std 47 Light Condensed Oblique" charset="0"/>
              </a:rPr>
              <a:t>…</a:t>
            </a:r>
            <a:r>
              <a:rPr lang="es-CO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</a:rPr>
              <a:t>acompañar no es una función, sino el fundamento de la vocación y por tanto de la misión educativa calasancia. </a:t>
            </a:r>
            <a:endParaRPr lang="en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 LT 23 UltLtEx" panose="00000400000000000000" pitchFamily="2" charset="0"/>
              <a:ea typeface="Helvetica Neue LT Std 47 Light Condensed Oblique" charset="0"/>
              <a:cs typeface="Helvetica Neue LT Std 47 Light Condensed Oblique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5640" y="400049"/>
            <a:ext cx="4580675" cy="1127607"/>
          </a:xfrm>
        </p:spPr>
        <p:txBody>
          <a:bodyPr/>
          <a:lstStyle/>
          <a:p>
            <a:pPr algn="ctr"/>
            <a:r>
              <a:rPr lang="es-CO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T Std 77 Bold Condensed" charset="0"/>
                <a:ea typeface="Helvetica Neue LT Std 77 Bold Condensed" charset="0"/>
                <a:cs typeface="Helvetica Neue LT Std 77 Bold Condensed" charset="0"/>
              </a:rPr>
              <a:t>¿Por qué y para que acompañar?</a:t>
            </a:r>
            <a:r>
              <a:rPr lang="es-CO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</a:rPr>
              <a:t>.</a:t>
            </a:r>
            <a:endParaRPr lang="es-CO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 LT 23 UltLtEx" panose="00000400000000000000" pitchFamily="2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377" y="6317780"/>
            <a:ext cx="2700000" cy="378818"/>
          </a:xfrm>
          <a:prstGeom prst="rect">
            <a:avLst/>
          </a:prstGeom>
        </p:spPr>
      </p:pic>
      <p:sp>
        <p:nvSpPr>
          <p:cNvPr id="8" name="Shape 106"/>
          <p:cNvSpPr txBox="1">
            <a:spLocks/>
          </p:cNvSpPr>
          <p:nvPr/>
        </p:nvSpPr>
        <p:spPr>
          <a:xfrm>
            <a:off x="219890" y="2402837"/>
            <a:ext cx="8672513" cy="3855288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Char char="▷"/>
              <a:defRPr sz="30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24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24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342900" indent="-342900"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s-CO" sz="2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</a:rPr>
              <a:t>…</a:t>
            </a:r>
            <a:r>
              <a:rPr lang="es-CO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</a:rPr>
              <a:t>rasgo distintivo de nuestra </a:t>
            </a:r>
            <a:r>
              <a:rPr lang="es-CO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</a:rPr>
              <a:t>identidad...</a:t>
            </a:r>
          </a:p>
          <a:p>
            <a:pPr marL="342900" indent="-342900"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s-CO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  <a:ea typeface="Helvetica Neue LT Std 47 Light Condensed Oblique" charset="0"/>
                <a:cs typeface="Helvetica Neue LT Std 47 Light Condensed Oblique" charset="0"/>
              </a:rPr>
              <a:t>…un </a:t>
            </a:r>
            <a:r>
              <a:rPr lang="es-CO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  <a:ea typeface="Helvetica Neue LT Std 47 Light Condensed Oblique" charset="0"/>
                <a:cs typeface="Helvetica Neue LT Std 47 Light Condensed Oblique" charset="0"/>
              </a:rPr>
              <a:t>proceso que debe tener tres grandes pasos: </a:t>
            </a:r>
            <a:r>
              <a:rPr lang="es-CO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  <a:ea typeface="Helvetica Neue LT Std 47 Light Condensed Oblique" charset="0"/>
                <a:cs typeface="Helvetica Neue LT Std 47 Light Condensed Oblique" charset="0"/>
              </a:rPr>
              <a:t>deliberar, </a:t>
            </a:r>
            <a:r>
              <a:rPr lang="es-CO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  <a:ea typeface="Helvetica Neue LT Std 47 Light Condensed Oblique" charset="0"/>
                <a:cs typeface="Helvetica Neue LT Std 47 Light Condensed Oblique" charset="0"/>
              </a:rPr>
              <a:t>decidir </a:t>
            </a:r>
            <a:r>
              <a:rPr lang="es-CO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  <a:ea typeface="Helvetica Neue LT Std 47 Light Condensed Oblique" charset="0"/>
                <a:cs typeface="Helvetica Neue LT Std 47 Light Condensed Oblique" charset="0"/>
              </a:rPr>
              <a:t>y ejecutar.</a:t>
            </a:r>
          </a:p>
          <a:p>
            <a:pPr marL="342900" indent="-342900"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s-CO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  <a:ea typeface="Helvetica Neue LT Std 47 Light Condensed Oblique" charset="0"/>
                <a:cs typeface="Helvetica Neue LT Std 47 Light Condensed Oblique" charset="0"/>
              </a:rPr>
              <a:t>…un lugar privilegiado para ayudar a la persona en la construcción de su identidad, de su </a:t>
            </a:r>
            <a:r>
              <a:rPr lang="es-CO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  <a:ea typeface="Helvetica Neue LT Std 47 Light Condensed Oblique" charset="0"/>
                <a:cs typeface="Helvetica Neue LT Std 47 Light Condensed Oblique" charset="0"/>
              </a:rPr>
              <a:t>actuar, </a:t>
            </a:r>
            <a:r>
              <a:rPr lang="es-CO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  <a:ea typeface="Helvetica Neue LT Std 47 Light Condensed Oblique" charset="0"/>
                <a:cs typeface="Helvetica Neue LT Std 47 Light Condensed Oblique" charset="0"/>
              </a:rPr>
              <a:t>de sus relaciones interpersonales y de su relación con </a:t>
            </a:r>
            <a:r>
              <a:rPr lang="es-CO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  <a:ea typeface="Helvetica Neue LT Std 47 Light Condensed Oblique" charset="0"/>
                <a:cs typeface="Helvetica Neue LT Std 47 Light Condensed Oblique" charset="0"/>
              </a:rPr>
              <a:t>Dios.</a:t>
            </a:r>
          </a:p>
          <a:p>
            <a:pPr marL="342900" indent="-342900"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s-CO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  <a:ea typeface="Helvetica Neue LT Std 47 Light Condensed Oblique" charset="0"/>
                <a:cs typeface="Helvetica Neue LT Std 47 Light Condensed Oblique" charset="0"/>
              </a:rPr>
              <a:t>…“ejercicio de acompañar</a:t>
            </a:r>
            <a:r>
              <a:rPr lang="es-CO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  <a:ea typeface="Helvetica Neue LT Std 47 Light Condensed Oblique" charset="0"/>
                <a:cs typeface="Helvetica Neue LT Std 47 Light Condensed Oblique" charset="0"/>
              </a:rPr>
              <a:t>” para:</a:t>
            </a:r>
          </a:p>
          <a:p>
            <a:pPr marL="628650" indent="-342900" algn="just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s-CO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  <a:ea typeface="Helvetica Neue LT Std 47 Light Condensed Oblique" charset="0"/>
                <a:cs typeface="Helvetica Neue LT Std 47 Light Condensed Oblique" charset="0"/>
              </a:rPr>
              <a:t>Identificar </a:t>
            </a:r>
            <a:r>
              <a:rPr lang="es-CO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  <a:ea typeface="Helvetica Neue LT Std 47 Light Condensed Oblique" charset="0"/>
                <a:cs typeface="Helvetica Neue LT Std 47 Light Condensed Oblique" charset="0"/>
              </a:rPr>
              <a:t>sus dones y talentos </a:t>
            </a:r>
          </a:p>
          <a:p>
            <a:pPr marL="628650" indent="-342900" algn="just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s-CO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  <a:ea typeface="Helvetica Neue LT Std 47 Light Condensed Oblique" charset="0"/>
                <a:cs typeface="Helvetica Neue LT Std 47 Light Condensed Oblique" charset="0"/>
              </a:rPr>
              <a:t>Decidir </a:t>
            </a:r>
            <a:r>
              <a:rPr lang="es-CO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  <a:ea typeface="Helvetica Neue LT Std 47 Light Condensed Oblique" charset="0"/>
                <a:cs typeface="Helvetica Neue LT Std 47 Light Condensed Oblique" charset="0"/>
              </a:rPr>
              <a:t>sus actitudes y </a:t>
            </a:r>
            <a:r>
              <a:rPr lang="es-CO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  <a:ea typeface="Helvetica Neue LT Std 47 Light Condensed Oblique" charset="0"/>
                <a:cs typeface="Helvetica Neue LT Std 47 Light Condensed Oblique" charset="0"/>
              </a:rPr>
              <a:t>comportamientos…</a:t>
            </a:r>
            <a:endParaRPr lang="es-CO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 LT 23 UltLtEx" panose="00000400000000000000" pitchFamily="2" charset="0"/>
              <a:ea typeface="Helvetica Neue LT Std 47 Light Condensed Oblique" charset="0"/>
              <a:cs typeface="Helvetica Neue LT Std 47 Light Condensed Oblique" charset="0"/>
            </a:endParaRPr>
          </a:p>
          <a:p>
            <a:pPr marL="628650" indent="-342900" algn="just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s-CO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  <a:ea typeface="Helvetica Neue LT Std 47 Light Condensed Oblique" charset="0"/>
                <a:cs typeface="Helvetica Neue LT Std 47 Light Condensed Oblique" charset="0"/>
              </a:rPr>
              <a:t>Identificar</a:t>
            </a:r>
            <a:r>
              <a:rPr lang="es-CO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  <a:ea typeface="Helvetica Neue LT Std 47 Light Condensed Oblique" charset="0"/>
                <a:cs typeface="Helvetica Neue LT Std 47 Light Condensed Oblique" charset="0"/>
              </a:rPr>
              <a:t>, reeducar y curar </a:t>
            </a:r>
            <a:r>
              <a:rPr lang="es-CO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  <a:ea typeface="Helvetica Neue LT Std 47 Light Condensed Oblique" charset="0"/>
                <a:cs typeface="Helvetica Neue LT Std 47 Light Condensed Oblique" charset="0"/>
              </a:rPr>
              <a:t>las </a:t>
            </a:r>
            <a:r>
              <a:rPr lang="es-CO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  <a:ea typeface="Helvetica Neue LT Std 47 Light Condensed Oblique" charset="0"/>
                <a:cs typeface="Helvetica Neue LT Std 47 Light Condensed Oblique" charset="0"/>
              </a:rPr>
              <a:t>inconsistencias de la </a:t>
            </a:r>
            <a:r>
              <a:rPr lang="es-CO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  <a:ea typeface="Helvetica Neue LT Std 47 Light Condensed Oblique" charset="0"/>
                <a:cs typeface="Helvetica Neue LT Std 47 Light Condensed Oblique" charset="0"/>
              </a:rPr>
              <a:t>personalidad….</a:t>
            </a:r>
            <a:endParaRPr lang="es-CO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 LT 23 UltLtEx" panose="00000400000000000000" pitchFamily="2" charset="0"/>
              <a:ea typeface="Helvetica Neue LT Std 47 Light Condensed Oblique" charset="0"/>
              <a:cs typeface="Helvetica Neue LT Std 47 Light Condensed Oblique" charset="0"/>
            </a:endParaRPr>
          </a:p>
          <a:p>
            <a:pPr marL="628650" indent="-342900" algn="just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s-CO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  <a:ea typeface="Helvetica Neue LT Std 47 Light Condensed Oblique" charset="0"/>
                <a:cs typeface="Helvetica Neue LT Std 47 Light Condensed Oblique" charset="0"/>
              </a:rPr>
              <a:t>Decidir </a:t>
            </a:r>
            <a:r>
              <a:rPr lang="es-CO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  <a:ea typeface="Helvetica Neue LT Std 47 Light Condensed Oblique" charset="0"/>
                <a:cs typeface="Helvetica Neue LT Std 47 Light Condensed Oblique" charset="0"/>
              </a:rPr>
              <a:t>su vida, </a:t>
            </a:r>
            <a:r>
              <a:rPr lang="es-CO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  <a:ea typeface="Helvetica Neue LT Std 47 Light Condensed Oblique" charset="0"/>
                <a:cs typeface="Helvetica Neue LT Std 47 Light Condensed Oblique" charset="0"/>
              </a:rPr>
              <a:t>construyendo sentido de la misma…</a:t>
            </a:r>
            <a:endParaRPr lang="en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 LT 23 UltLtEx" panose="00000400000000000000" pitchFamily="2" charset="0"/>
              <a:ea typeface="Helvetica Neue LT Std 47 Light Condensed Oblique" charset="0"/>
              <a:cs typeface="Helvetica Neue LT Std 47 Light Condensed Oblique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148" y="0"/>
            <a:ext cx="3124242" cy="234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6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5145" y="214312"/>
            <a:ext cx="7066735" cy="800101"/>
          </a:xfrm>
        </p:spPr>
        <p:txBody>
          <a:bodyPr/>
          <a:lstStyle/>
          <a:p>
            <a:pPr algn="ctr"/>
            <a:r>
              <a:rPr lang="es-CO" sz="4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T Std 77 Bold Condensed" charset="0"/>
                <a:ea typeface="Helvetica Neue LT Std 77 Bold Condensed" charset="0"/>
                <a:cs typeface="Helvetica Neue LT Std 77 Bold Condensed" charset="0"/>
              </a:rPr>
              <a:t>¿Quién acompaña?</a:t>
            </a:r>
            <a:r>
              <a:rPr lang="es-CO" sz="4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</a:rPr>
              <a:t>.</a:t>
            </a:r>
            <a:endParaRPr lang="es-CO" sz="40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 LT 23 UltLtEx" panose="00000400000000000000" pitchFamily="2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377" y="6128371"/>
            <a:ext cx="2700000" cy="378818"/>
          </a:xfrm>
          <a:prstGeom prst="rect">
            <a:avLst/>
          </a:prstGeom>
        </p:spPr>
      </p:pic>
      <p:sp>
        <p:nvSpPr>
          <p:cNvPr id="8" name="Shape 106"/>
          <p:cNvSpPr txBox="1">
            <a:spLocks/>
          </p:cNvSpPr>
          <p:nvPr/>
        </p:nvSpPr>
        <p:spPr>
          <a:xfrm>
            <a:off x="48434" y="1419225"/>
            <a:ext cx="6363515" cy="5087963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Char char="▷"/>
              <a:defRPr sz="30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24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24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342900" indent="-342900"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s-CO" sz="2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</a:rPr>
              <a:t>…</a:t>
            </a:r>
            <a:r>
              <a:rPr lang="es-CO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</a:rPr>
              <a:t>Todos los adultos vinculados a la comunidad educativa de los Colegios Calasanz... </a:t>
            </a:r>
            <a:r>
              <a:rPr lang="es-CO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</a:rPr>
              <a:t>han </a:t>
            </a:r>
            <a:r>
              <a:rPr lang="es-CO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</a:rPr>
              <a:t>de cultivar las siguientes actitudes</a:t>
            </a:r>
            <a:r>
              <a:rPr lang="es-CO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</a:rPr>
              <a:t>::</a:t>
            </a:r>
          </a:p>
          <a:p>
            <a:pPr marL="742950" indent="-457200" algn="just">
              <a:spcBef>
                <a:spcPts val="0"/>
              </a:spcBef>
              <a:buFont typeface="+mj-lt"/>
              <a:buAutoNum type="arabicPeriod"/>
            </a:pPr>
            <a:r>
              <a:rPr lang="es-CO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  <a:ea typeface="Helvetica Neue LT Std 47 Light Condensed Oblique" charset="0"/>
                <a:cs typeface="Helvetica Neue LT Std 47 Light Condensed Oblique" charset="0"/>
              </a:rPr>
              <a:t>Cercanía…</a:t>
            </a:r>
          </a:p>
          <a:p>
            <a:pPr marL="742950" indent="-457200" algn="just">
              <a:spcBef>
                <a:spcPts val="0"/>
              </a:spcBef>
              <a:buFont typeface="+mj-lt"/>
              <a:buAutoNum type="arabicPeriod"/>
            </a:pPr>
            <a:r>
              <a:rPr lang="es-CO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  <a:ea typeface="Helvetica Neue LT Std 47 Light Condensed Oblique" charset="0"/>
                <a:cs typeface="Helvetica Neue LT Std 47 Light Condensed Oblique" charset="0"/>
              </a:rPr>
              <a:t>Aceptación…</a:t>
            </a:r>
          </a:p>
          <a:p>
            <a:pPr marL="742950" indent="-457200" algn="just">
              <a:spcBef>
                <a:spcPts val="0"/>
              </a:spcBef>
              <a:buFont typeface="+mj-lt"/>
              <a:buAutoNum type="arabicPeriod"/>
            </a:pPr>
            <a:r>
              <a:rPr lang="es-CO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  <a:ea typeface="Helvetica Neue LT Std 47 Light Condensed Oblique" charset="0"/>
                <a:cs typeface="Helvetica Neue LT Std 47 Light Condensed Oblique" charset="0"/>
              </a:rPr>
              <a:t>Disponibilidad…</a:t>
            </a:r>
          </a:p>
          <a:p>
            <a:pPr marL="742950" indent="-457200" algn="just">
              <a:spcBef>
                <a:spcPts val="0"/>
              </a:spcBef>
              <a:buFont typeface="+mj-lt"/>
              <a:buAutoNum type="arabicPeriod"/>
            </a:pPr>
            <a:r>
              <a:rPr lang="es-CO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  <a:ea typeface="Helvetica Neue LT Std 47 Light Condensed Oblique" charset="0"/>
                <a:cs typeface="Helvetica Neue LT Std 47 Light Condensed Oblique" charset="0"/>
              </a:rPr>
              <a:t>Escucha…</a:t>
            </a:r>
          </a:p>
          <a:p>
            <a:pPr marL="742950" indent="-457200" algn="just">
              <a:spcBef>
                <a:spcPts val="0"/>
              </a:spcBef>
              <a:buFont typeface="+mj-lt"/>
              <a:buAutoNum type="arabicPeriod"/>
            </a:pPr>
            <a:r>
              <a:rPr lang="es-CO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  <a:ea typeface="Helvetica Neue LT Std 47 Light Condensed Oblique" charset="0"/>
                <a:cs typeface="Helvetica Neue LT Std 47 Light Condensed Oblique" charset="0"/>
              </a:rPr>
              <a:t>Comprensión empática…</a:t>
            </a:r>
          </a:p>
          <a:p>
            <a:pPr marL="742950" indent="-457200" algn="just">
              <a:spcBef>
                <a:spcPts val="0"/>
              </a:spcBef>
              <a:buFont typeface="+mj-lt"/>
              <a:buAutoNum type="arabicPeriod"/>
            </a:pPr>
            <a:r>
              <a:rPr lang="es-CO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  <a:ea typeface="Helvetica Neue LT Std 47 Light Condensed Oblique" charset="0"/>
                <a:cs typeface="Helvetica Neue LT Std 47 Light Condensed Oblique" charset="0"/>
              </a:rPr>
              <a:t>Manejo distancia-cercanía…</a:t>
            </a:r>
          </a:p>
          <a:p>
            <a:pPr marL="742950" indent="-457200" algn="just">
              <a:spcBef>
                <a:spcPts val="0"/>
              </a:spcBef>
              <a:buFont typeface="+mj-lt"/>
              <a:buAutoNum type="arabicPeriod"/>
            </a:pPr>
            <a:r>
              <a:rPr lang="es-CO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  <a:ea typeface="Helvetica Neue LT Std 47 Light Condensed Oblique" charset="0"/>
                <a:cs typeface="Helvetica Neue LT Std 47 Light Condensed Oblique" charset="0"/>
              </a:rPr>
              <a:t>Diálogo…</a:t>
            </a:r>
          </a:p>
          <a:p>
            <a:pPr marL="742950" indent="-457200" algn="just">
              <a:spcBef>
                <a:spcPts val="0"/>
              </a:spcBef>
              <a:buFont typeface="+mj-lt"/>
              <a:buAutoNum type="arabicPeriod"/>
            </a:pPr>
            <a:r>
              <a:rPr lang="es-CO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  <a:ea typeface="Helvetica Neue LT Std 47 Light Condensed Oblique" charset="0"/>
                <a:cs typeface="Helvetica Neue LT Std 47 Light Condensed Oblique" charset="0"/>
              </a:rPr>
              <a:t>Saber remitir…</a:t>
            </a:r>
          </a:p>
          <a:p>
            <a:pPr marL="742950" indent="-457200" algn="just">
              <a:spcBef>
                <a:spcPts val="0"/>
              </a:spcBef>
              <a:buFont typeface="+mj-lt"/>
              <a:buAutoNum type="arabicPeriod"/>
            </a:pPr>
            <a:r>
              <a:rPr lang="es-CO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  <a:ea typeface="Helvetica Neue LT Std 47 Light Condensed Oblique" charset="0"/>
                <a:cs typeface="Helvetica Neue LT Std 47 Light Condensed Oblique" charset="0"/>
              </a:rPr>
              <a:t>Dejarse acompañar…</a:t>
            </a:r>
          </a:p>
          <a:p>
            <a:pPr marL="742950" indent="-457200" algn="just">
              <a:spcBef>
                <a:spcPts val="0"/>
              </a:spcBef>
              <a:buFont typeface="+mj-lt"/>
              <a:buAutoNum type="arabicPeriod"/>
            </a:pPr>
            <a:r>
              <a:rPr lang="es-CO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  <a:ea typeface="Helvetica Neue LT Std 47 Light Condensed Oblique" charset="0"/>
                <a:cs typeface="Helvetica Neue LT Std 47 Light Condensed Oblique" charset="0"/>
              </a:rPr>
              <a:t>A</a:t>
            </a:r>
            <a:r>
              <a:rPr lang="e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  <a:ea typeface="Helvetica Neue LT Std 47 Light Condensed Oblique" charset="0"/>
                <a:cs typeface="Helvetica Neue LT Std 47 Light Condensed Oblique" charset="0"/>
              </a:rPr>
              <a:t>bajarse…</a:t>
            </a:r>
          </a:p>
          <a:p>
            <a:pPr marL="742950" indent="-457200" algn="just">
              <a:spcBef>
                <a:spcPts val="0"/>
              </a:spcBef>
              <a:buFont typeface="+mj-lt"/>
              <a:buAutoNum type="arabicPeriod"/>
            </a:pPr>
            <a:r>
              <a:rPr lang="es-CO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  <a:ea typeface="Helvetica Neue LT Std 47 Light Condensed Oblique" charset="0"/>
                <a:cs typeface="Helvetica Neue LT Std 47 Light Condensed Oblique" charset="0"/>
              </a:rPr>
              <a:t>C</a:t>
            </a:r>
            <a:r>
              <a:rPr lang="e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23 UltLtEx" panose="00000400000000000000" pitchFamily="2" charset="0"/>
                <a:ea typeface="Helvetica Neue LT Std 47 Light Condensed Oblique" charset="0"/>
                <a:cs typeface="Helvetica Neue LT Std 47 Light Condensed Oblique" charset="0"/>
              </a:rPr>
              <a:t>onfidencialidad… </a:t>
            </a:r>
            <a:endParaRPr lang="en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 LT 23 UltLtEx" panose="00000400000000000000" pitchFamily="2" charset="0"/>
              <a:ea typeface="Helvetica Neue LT Std 47 Light Condensed Oblique" charset="0"/>
              <a:cs typeface="Helvetica Neue LT Std 47 Light Condensed Oblique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860" t="3058" r="27812" b="-3058"/>
          <a:stretch/>
        </p:blipFill>
        <p:spPr>
          <a:xfrm>
            <a:off x="4284605" y="2557463"/>
            <a:ext cx="4490906" cy="357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99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ntoni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413</TotalTime>
  <Words>849</Words>
  <Application>Microsoft Office PowerPoint</Application>
  <PresentationFormat>Presentación en pantalla (4:3)</PresentationFormat>
  <Paragraphs>86</Paragraphs>
  <Slides>15</Slides>
  <Notes>15</Notes>
  <HiddenSlides>0</HiddenSlides>
  <MMClips>0</MMClips>
  <ScaleCrop>false</ScaleCrop>
  <HeadingPairs>
    <vt:vector size="6" baseType="variant">
      <vt:variant>
        <vt:lpstr>Fuentes usadas</vt:lpstr>
      </vt:variant>
      <vt:variant>
        <vt:i4>14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30" baseType="lpstr">
      <vt:lpstr>Agency FB</vt:lpstr>
      <vt:lpstr>Arial</vt:lpstr>
      <vt:lpstr>Calibri</vt:lpstr>
      <vt:lpstr>Helvetica Neue LT Std 47 Light Condensed</vt:lpstr>
      <vt:lpstr>Helvetica Neue LT Std 47 Light Condensed Oblique</vt:lpstr>
      <vt:lpstr>Helvetica Neue LT Std 77 Bold Condensed</vt:lpstr>
      <vt:lpstr>HelveticaNeue LT 23 UltLtEx</vt:lpstr>
      <vt:lpstr>HelveticaNeueLT Std UltLt Cn</vt:lpstr>
      <vt:lpstr>HelveticaNeueLT Std UltLt Ext</vt:lpstr>
      <vt:lpstr>Lato</vt:lpstr>
      <vt:lpstr>Raleway</vt:lpstr>
      <vt:lpstr>Source Sans Pro</vt:lpstr>
      <vt:lpstr>Times New Roman</vt:lpstr>
      <vt:lpstr>Wingdings</vt:lpstr>
      <vt:lpstr>Antonio template</vt:lpstr>
      <vt:lpstr>II ENCUENTRO CALASANZ DE CONVIVENCIA ESCOLAR  “Renovar para acompañar”                                  Bogotá, Julio 7 de 2017</vt:lpstr>
      <vt:lpstr> </vt:lpstr>
      <vt:lpstr>Presentación de PowerPoint</vt:lpstr>
      <vt:lpstr>¿Qué es una política?</vt:lpstr>
      <vt:lpstr>TIPOS DE POLÍTICAS</vt:lpstr>
      <vt:lpstr>Presentación de PowerPoint</vt:lpstr>
      <vt:lpstr>Acompañar no es una función, sino el fundamento de la vocación .</vt:lpstr>
      <vt:lpstr>¿Por qué y para que acompañar?.</vt:lpstr>
      <vt:lpstr>¿Quién acompaña?.</vt:lpstr>
      <vt:lpstr>¿A quién acompañar?.</vt:lpstr>
      <vt:lpstr>Tipos de acompañamiento</vt:lpstr>
      <vt:lpstr>¿Cómo acompañamos?</vt:lpstr>
      <vt:lpstr>Lo esperado…</vt:lpstr>
      <vt:lpstr>Por todo esto y por mucho más, acompañar  en Calasanz es más que una política…    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Coord_6-8</dc:creator>
  <cp:lastModifiedBy>ICCE Nazaret</cp:lastModifiedBy>
  <cp:revision>72</cp:revision>
  <dcterms:modified xsi:type="dcterms:W3CDTF">2017-07-07T12:52:18Z</dcterms:modified>
</cp:coreProperties>
</file>