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101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F21A9F-644C-4C91-B4DB-1D26E36C717D}" type="datetimeFigureOut">
              <a:rPr lang="es-CO" smtClean="0"/>
              <a:t>22/02/2019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A99B8-CD89-473F-BD1B-4E0D1DBE430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08788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 smtClean="0"/>
              <a:t>Explicar metodología y aporte</a:t>
            </a:r>
            <a:r>
              <a:rPr lang="es-CO" baseline="0" dirty="0" smtClean="0"/>
              <a:t> e integración de las necesidades formativas identificadas por los docentes.</a:t>
            </a: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A99B8-CD89-473F-BD1B-4E0D1DBE4302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38084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 smtClean="0"/>
              <a:t>Explicar metodología y aporte</a:t>
            </a:r>
            <a:r>
              <a:rPr lang="es-CO" baseline="0" dirty="0" smtClean="0"/>
              <a:t> e integración de las necesidades formativas identificadas por los docentes.</a:t>
            </a: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A99B8-CD89-473F-BD1B-4E0D1DBE4302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CO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0707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 smtClean="0"/>
              <a:t>Explicar metodología y aporte</a:t>
            </a:r>
            <a:r>
              <a:rPr lang="es-CO" baseline="0" dirty="0" smtClean="0"/>
              <a:t> e integración de las necesidades formativas identificadas por los docentes.</a:t>
            </a: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A99B8-CD89-473F-BD1B-4E0D1DBE4302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CO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9650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 smtClean="0"/>
              <a:t>Explicar metodología y aporte</a:t>
            </a:r>
            <a:r>
              <a:rPr lang="es-CO" baseline="0" dirty="0" smtClean="0"/>
              <a:t> e integración de las necesidades formativas identificadas por los docentes.</a:t>
            </a: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A99B8-CD89-473F-BD1B-4E0D1DBE4302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CO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6071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 smtClean="0"/>
              <a:t>Explicar metodología y aporte</a:t>
            </a:r>
            <a:r>
              <a:rPr lang="es-CO" baseline="0" dirty="0" smtClean="0"/>
              <a:t> e integración de las necesidades formativas identificadas por los docentes.</a:t>
            </a: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A99B8-CD89-473F-BD1B-4E0D1DBE4302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CO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7882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 smtClean="0"/>
              <a:t>Explicar metodología y aporte</a:t>
            </a:r>
            <a:r>
              <a:rPr lang="es-CO" baseline="0" dirty="0" smtClean="0"/>
              <a:t> e integración de las necesidades formativas identificadas por los docentes.</a:t>
            </a: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A99B8-CD89-473F-BD1B-4E0D1DBE4302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CO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3600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1D00D-53D2-7848-AFD7-853CB5A72201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22/02/2019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AF9F-A180-E340-9BBF-87C771B92B7B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275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1D00D-53D2-7848-AFD7-853CB5A72201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22/02/2019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AF9F-A180-E340-9BBF-87C771B92B7B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17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1D00D-53D2-7848-AFD7-853CB5A72201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22/02/2019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AF9F-A180-E340-9BBF-87C771B92B7B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385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1D00D-53D2-7848-AFD7-853CB5A72201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22/02/2019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AF9F-A180-E340-9BBF-87C771B92B7B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96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1D00D-53D2-7848-AFD7-853CB5A72201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22/02/2019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AF9F-A180-E340-9BBF-87C771B92B7B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465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1D00D-53D2-7848-AFD7-853CB5A72201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22/02/2019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AF9F-A180-E340-9BBF-87C771B92B7B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733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1D00D-53D2-7848-AFD7-853CB5A72201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22/02/2019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AF9F-A180-E340-9BBF-87C771B92B7B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998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1D00D-53D2-7848-AFD7-853CB5A72201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22/02/2019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AF9F-A180-E340-9BBF-87C771B92B7B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796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1D00D-53D2-7848-AFD7-853CB5A72201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22/02/2019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AF9F-A180-E340-9BBF-87C771B92B7B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796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1D00D-53D2-7848-AFD7-853CB5A72201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22/02/2019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AF9F-A180-E340-9BBF-87C771B92B7B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460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1D00D-53D2-7848-AFD7-853CB5A72201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22/02/2019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AF9F-A180-E340-9BBF-87C771B92B7B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341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1D00D-53D2-7848-AFD7-853CB5A72201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22/02/2019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0AF9F-A180-E340-9BBF-87C771B92B7B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582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791755" y="1855754"/>
            <a:ext cx="3075709" cy="1754326"/>
          </a:xfrm>
          <a:prstGeom prst="rect">
            <a:avLst/>
          </a:prstGeom>
          <a:noFill/>
        </p:spPr>
        <p:txBody>
          <a:bodyPr wrap="none" lIns="36000" tIns="0" rIns="0" bIns="0" rtlCol="0">
            <a:noAutofit/>
          </a:bodyPr>
          <a:lstStyle/>
          <a:p>
            <a:pPr defTabSz="842400"/>
            <a:r>
              <a:rPr lang="es-ES_tradnl" sz="4000" dirty="0" smtClean="0">
                <a:solidFill>
                  <a:srgbClr val="F7CE3C"/>
                </a:solidFill>
                <a:latin typeface="Arial Narrow" charset="0"/>
                <a:ea typeface="Arial Narrow" charset="0"/>
                <a:cs typeface="Arial Narrow" charset="0"/>
              </a:rPr>
              <a:t>Diagnóstico </a:t>
            </a:r>
          </a:p>
          <a:p>
            <a:pPr defTabSz="842400"/>
            <a:r>
              <a:rPr lang="es-ES_tradnl" sz="4000" dirty="0" smtClean="0">
                <a:solidFill>
                  <a:srgbClr val="F7CE3C"/>
                </a:solidFill>
                <a:latin typeface="Arial Narrow" charset="0"/>
                <a:ea typeface="Arial Narrow" charset="0"/>
                <a:cs typeface="Arial Narrow" charset="0"/>
              </a:rPr>
              <a:t>Necesidades de </a:t>
            </a:r>
          </a:p>
          <a:p>
            <a:pPr defTabSz="842400"/>
            <a:r>
              <a:rPr lang="es-ES_tradnl" sz="4000" dirty="0" smtClean="0">
                <a:solidFill>
                  <a:srgbClr val="F7CE3C"/>
                </a:solidFill>
                <a:latin typeface="Arial Narrow" charset="0"/>
                <a:ea typeface="Arial Narrow" charset="0"/>
                <a:cs typeface="Arial Narrow" charset="0"/>
              </a:rPr>
              <a:t>Formación 2018</a:t>
            </a:r>
            <a:endParaRPr lang="es-ES_tradnl" sz="4000" dirty="0">
              <a:solidFill>
                <a:srgbClr val="F7CE3C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5791755" y="3747802"/>
            <a:ext cx="3075709" cy="606829"/>
          </a:xfrm>
          <a:prstGeom prst="rect">
            <a:avLst/>
          </a:prstGeom>
          <a:noFill/>
        </p:spPr>
        <p:txBody>
          <a:bodyPr wrap="none" lIns="36000" tIns="0" rIns="0" bIns="0" rtlCol="0">
            <a:noAutofit/>
          </a:bodyPr>
          <a:lstStyle/>
          <a:p>
            <a:pPr defTabSz="842400"/>
            <a:r>
              <a:rPr lang="es-CO" sz="1100" i="1" dirty="0">
                <a:solidFill>
                  <a:prstClr val="white"/>
                </a:solidFill>
                <a:latin typeface="Arial Narrow" charset="0"/>
                <a:ea typeface="Arial Narrow" charset="0"/>
                <a:cs typeface="Arial Narrow" charset="0"/>
              </a:rPr>
              <a:t>ICCE Nazaret</a:t>
            </a:r>
            <a:endParaRPr lang="es-ES_tradnl" sz="1100" i="1" dirty="0">
              <a:solidFill>
                <a:prstClr val="white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71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224827" y="1676659"/>
            <a:ext cx="6635317" cy="33442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116" y="6314714"/>
            <a:ext cx="2444496" cy="301752"/>
          </a:xfrm>
          <a:prstGeom prst="rect">
            <a:avLst/>
          </a:prstGeom>
        </p:spPr>
      </p:pic>
      <p:sp>
        <p:nvSpPr>
          <p:cNvPr id="5" name="Shape 91"/>
          <p:cNvSpPr txBox="1">
            <a:spLocks/>
          </p:cNvSpPr>
          <p:nvPr/>
        </p:nvSpPr>
        <p:spPr>
          <a:xfrm>
            <a:off x="178783" y="6192983"/>
            <a:ext cx="4782900" cy="4987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Char char="■"/>
              <a:defRPr sz="32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24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24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18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18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18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18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18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18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241200">
              <a:spcBef>
                <a:spcPts val="0"/>
              </a:spcBef>
              <a:buNone/>
              <a:defRPr/>
            </a:pPr>
            <a:r>
              <a:rPr lang="en" sz="1200" i="1" dirty="0">
                <a:latin typeface="Arial" charset="0"/>
                <a:ea typeface="Arial" charset="0"/>
                <a:cs typeface="Arial" charset="0"/>
              </a:rPr>
              <a:t>ICCE Nazaret</a:t>
            </a:r>
          </a:p>
        </p:txBody>
      </p:sp>
    </p:spTree>
    <p:extLst>
      <p:ext uri="{BB962C8B-B14F-4D97-AF65-F5344CB8AC3E}">
        <p14:creationId xmlns:p14="http://schemas.microsoft.com/office/powerpoint/2010/main" val="349159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5429" y="953001"/>
            <a:ext cx="8456022" cy="867729"/>
          </a:xfrm>
        </p:spPr>
        <p:txBody>
          <a:bodyPr>
            <a:noAutofit/>
          </a:bodyPr>
          <a:lstStyle/>
          <a:p>
            <a:pPr algn="ctr"/>
            <a:r>
              <a:rPr lang="es-ES_tradnl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Arial" charset="0"/>
                <a:cs typeface="Arial" charset="0"/>
              </a:rPr>
              <a:t>DECE</a:t>
            </a:r>
            <a:endParaRPr lang="es-ES_tradnl" sz="3600" b="1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  <a:ea typeface="Arial" charset="0"/>
              <a:cs typeface="Arial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116" y="6314714"/>
            <a:ext cx="2444496" cy="301752"/>
          </a:xfrm>
          <a:prstGeom prst="rect">
            <a:avLst/>
          </a:prstGeom>
        </p:spPr>
      </p:pic>
      <p:sp>
        <p:nvSpPr>
          <p:cNvPr id="5" name="Shape 91"/>
          <p:cNvSpPr txBox="1">
            <a:spLocks/>
          </p:cNvSpPr>
          <p:nvPr/>
        </p:nvSpPr>
        <p:spPr>
          <a:xfrm>
            <a:off x="178783" y="6192983"/>
            <a:ext cx="4782900" cy="4987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Char char="■"/>
              <a:defRPr sz="32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24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24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18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18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18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18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18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18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marR="0" lvl="0" indent="241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tabLst/>
              <a:defRPr/>
            </a:pPr>
            <a:r>
              <a:rPr kumimoji="0" lang="en" sz="1200" b="0" i="1" u="none" strike="noStrike" kern="1200" cap="none" spc="0" normalizeH="0" baseline="0" noProof="0" dirty="0">
                <a:ln>
                  <a:noFill/>
                </a:ln>
                <a:solidFill>
                  <a:srgbClr val="2F384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  <a:sym typeface="Source Sans Pro"/>
              </a:rPr>
              <a:t>ICCE Nazaret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47865" y="1661624"/>
            <a:ext cx="7886700" cy="4351338"/>
          </a:xfrm>
        </p:spPr>
        <p:txBody>
          <a:bodyPr/>
          <a:lstStyle/>
          <a:p>
            <a:r>
              <a:rPr lang="es-CO" dirty="0" smtClean="0">
                <a:latin typeface="Arial Narrow" panose="020B0606020202030204" pitchFamily="34" charset="0"/>
                <a:cs typeface="Arial" panose="020B0604020202020204" pitchFamily="34" charset="0"/>
              </a:rPr>
              <a:t>Atención médica integral – Prevención (hábitos de vida saludables).</a:t>
            </a:r>
          </a:p>
          <a:p>
            <a:r>
              <a:rPr lang="es-CO" dirty="0" smtClean="0">
                <a:latin typeface="Arial Narrow" panose="020B0606020202030204" pitchFamily="34" charset="0"/>
                <a:cs typeface="Arial" panose="020B0604020202020204" pitchFamily="34" charset="0"/>
              </a:rPr>
              <a:t>Mediación escolar – métodos alternativos de solución de conflictos.</a:t>
            </a:r>
          </a:p>
          <a:p>
            <a:r>
              <a:rPr lang="es-CO" dirty="0" smtClean="0">
                <a:latin typeface="Arial Narrow" panose="020B0606020202030204" pitchFamily="34" charset="0"/>
                <a:cs typeface="Arial" panose="020B0604020202020204" pitchFamily="34" charset="0"/>
              </a:rPr>
              <a:t>Educación digital.</a:t>
            </a:r>
          </a:p>
          <a:p>
            <a:r>
              <a:rPr lang="es-CO" dirty="0" smtClean="0">
                <a:latin typeface="Arial Narrow" panose="020B0606020202030204" pitchFamily="34" charset="0"/>
                <a:cs typeface="Arial" panose="020B0604020202020204" pitchFamily="34" charset="0"/>
              </a:rPr>
              <a:t>Etapas de desarrollo (a maestros).</a:t>
            </a:r>
            <a:endParaRPr lang="es-CO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es-CO" dirty="0" smtClean="0">
                <a:latin typeface="Arial Narrow" panose="020B0606020202030204" pitchFamily="34" charset="0"/>
                <a:cs typeface="Arial" panose="020B0604020202020204" pitchFamily="34" charset="0"/>
              </a:rPr>
              <a:t>PIA.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75116" y1="13103" x2="75581" y2="16379"/>
                        <a14:foregroundMark x1="85465" y1="33966" x2="86860" y2="36724"/>
                        <a14:foregroundMark x1="89070" y1="57586" x2="90116" y2="60172"/>
                        <a14:foregroundMark x1="35000" y1="35345" x2="39186" y2="79655"/>
                        <a14:foregroundMark x1="17442" y1="36552" x2="16977" y2="77414"/>
                        <a14:foregroundMark x1="74186" y1="31552" x2="74419" y2="33966"/>
                        <a14:foregroundMark x1="33372" y1="58103" x2="33372" y2="62069"/>
                        <a14:foregroundMark x1="73837" y1="49310" x2="74186" y2="53966"/>
                        <a14:foregroundMark x1="74186" y1="56379" x2="74186" y2="5637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11511" y="3591557"/>
            <a:ext cx="4485209" cy="302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76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701854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es-ES_tradnl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Arial" charset="0"/>
                <a:cs typeface="Arial" charset="0"/>
              </a:rPr>
              <a:t>Procesos Pastorales </a:t>
            </a:r>
            <a:endParaRPr lang="es-ES_tradnl" sz="3600" b="1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  <a:ea typeface="Arial" charset="0"/>
              <a:cs typeface="Arial" charset="0"/>
            </a:endParaRP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372" y="2245230"/>
            <a:ext cx="2518756" cy="3512127"/>
          </a:xfrm>
        </p:spPr>
      </p:pic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4453659" y="2124723"/>
            <a:ext cx="3886200" cy="3753139"/>
          </a:xfrm>
        </p:spPr>
        <p:txBody>
          <a:bodyPr>
            <a:normAutofit/>
          </a:bodyPr>
          <a:lstStyle/>
          <a:p>
            <a:r>
              <a:rPr lang="es-CO" dirty="0" smtClean="0">
                <a:latin typeface="Arial Narrow" panose="020B0606020202030204" pitchFamily="34" charset="0"/>
              </a:rPr>
              <a:t>Movimiento Calasanz.</a:t>
            </a:r>
          </a:p>
          <a:p>
            <a:r>
              <a:rPr lang="es-CO" dirty="0" smtClean="0">
                <a:latin typeface="Arial Narrow" panose="020B0606020202030204" pitchFamily="34" charset="0"/>
              </a:rPr>
              <a:t>Oración continua.</a:t>
            </a:r>
          </a:p>
          <a:p>
            <a:r>
              <a:rPr lang="es-CO" dirty="0" smtClean="0">
                <a:latin typeface="Arial Narrow" panose="020B0606020202030204" pitchFamily="34" charset="0"/>
              </a:rPr>
              <a:t>Retiros y convivencias.</a:t>
            </a:r>
          </a:p>
          <a:p>
            <a:r>
              <a:rPr lang="es-CO" dirty="0" smtClean="0">
                <a:latin typeface="Arial Narrow" panose="020B0606020202030204" pitchFamily="34" charset="0"/>
              </a:rPr>
              <a:t>Clase de pastoral.</a:t>
            </a:r>
          </a:p>
          <a:p>
            <a:r>
              <a:rPr lang="es-CO" dirty="0" smtClean="0">
                <a:latin typeface="Arial Narrow" panose="020B0606020202030204" pitchFamily="34" charset="0"/>
              </a:rPr>
              <a:t>Acompañamiento.</a:t>
            </a:r>
          </a:p>
          <a:p>
            <a:r>
              <a:rPr lang="es-CO" dirty="0" smtClean="0">
                <a:latin typeface="Arial Narrow" panose="020B0606020202030204" pitchFamily="34" charset="0"/>
              </a:rPr>
              <a:t>Vida Sacramental.</a:t>
            </a:r>
          </a:p>
          <a:p>
            <a:r>
              <a:rPr lang="es-CO" dirty="0" smtClean="0">
                <a:latin typeface="Arial Narrow" panose="020B0606020202030204" pitchFamily="34" charset="0"/>
              </a:rPr>
              <a:t>Participación. </a:t>
            </a:r>
            <a:endParaRPr lang="es-CO" dirty="0">
              <a:latin typeface="Arial Narrow" panose="020B060602020203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116" y="6314714"/>
            <a:ext cx="2444496" cy="301752"/>
          </a:xfrm>
          <a:prstGeom prst="rect">
            <a:avLst/>
          </a:prstGeom>
        </p:spPr>
      </p:pic>
      <p:sp>
        <p:nvSpPr>
          <p:cNvPr id="5" name="Shape 91"/>
          <p:cNvSpPr txBox="1">
            <a:spLocks/>
          </p:cNvSpPr>
          <p:nvPr/>
        </p:nvSpPr>
        <p:spPr>
          <a:xfrm>
            <a:off x="178783" y="6192983"/>
            <a:ext cx="4782900" cy="4987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Char char="■"/>
              <a:defRPr sz="32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24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24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18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18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18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18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18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18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marR="0" lvl="0" indent="241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tabLst/>
              <a:defRPr/>
            </a:pPr>
            <a:r>
              <a:rPr kumimoji="0" lang="en" sz="1200" b="0" i="1" u="none" strike="noStrike" kern="1200" cap="none" spc="0" normalizeH="0" baseline="0" noProof="0" dirty="0">
                <a:ln>
                  <a:noFill/>
                </a:ln>
                <a:solidFill>
                  <a:srgbClr val="2F384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  <a:sym typeface="Source Sans Pro"/>
              </a:rPr>
              <a:t>ICCE Nazaret</a:t>
            </a:r>
          </a:p>
        </p:txBody>
      </p:sp>
    </p:spTree>
    <p:extLst>
      <p:ext uri="{BB962C8B-B14F-4D97-AF65-F5344CB8AC3E}">
        <p14:creationId xmlns:p14="http://schemas.microsoft.com/office/powerpoint/2010/main" val="204453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2590" y="1350554"/>
            <a:ext cx="8456022" cy="867729"/>
          </a:xfrm>
        </p:spPr>
        <p:txBody>
          <a:bodyPr>
            <a:noAutofit/>
          </a:bodyPr>
          <a:lstStyle/>
          <a:p>
            <a:pPr algn="ctr"/>
            <a:r>
              <a:rPr lang="es-ES_tradnl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Arial" charset="0"/>
                <a:cs typeface="Arial" charset="0"/>
              </a:rPr>
              <a:t>Gestión de Convivencia </a:t>
            </a:r>
            <a:endParaRPr lang="es-ES_tradnl" sz="3600" b="1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  <a:ea typeface="Arial" charset="0"/>
              <a:cs typeface="Arial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116" y="6314714"/>
            <a:ext cx="2444496" cy="301752"/>
          </a:xfrm>
          <a:prstGeom prst="rect">
            <a:avLst/>
          </a:prstGeom>
        </p:spPr>
      </p:pic>
      <p:sp>
        <p:nvSpPr>
          <p:cNvPr id="5" name="Shape 91"/>
          <p:cNvSpPr txBox="1">
            <a:spLocks/>
          </p:cNvSpPr>
          <p:nvPr/>
        </p:nvSpPr>
        <p:spPr>
          <a:xfrm>
            <a:off x="178783" y="6192983"/>
            <a:ext cx="4782900" cy="4987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Char char="■"/>
              <a:defRPr sz="32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24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24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18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18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18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18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18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18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marR="0" lvl="0" indent="241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tabLst/>
              <a:defRPr/>
            </a:pPr>
            <a:r>
              <a:rPr kumimoji="0" lang="en" sz="1200" b="0" i="1" u="none" strike="noStrike" kern="1200" cap="none" spc="0" normalizeH="0" baseline="0" noProof="0" dirty="0">
                <a:ln>
                  <a:noFill/>
                </a:ln>
                <a:solidFill>
                  <a:srgbClr val="2F384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  <a:sym typeface="Source Sans Pro"/>
              </a:rPr>
              <a:t>ICCE Nazaret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57960" y="2628793"/>
            <a:ext cx="4857750" cy="2379374"/>
          </a:xfrm>
        </p:spPr>
        <p:txBody>
          <a:bodyPr/>
          <a:lstStyle/>
          <a:p>
            <a:r>
              <a:rPr lang="es-CO" dirty="0" smtClean="0">
                <a:latin typeface="Arial Narrow" panose="020B0606020202030204" pitchFamily="34" charset="0"/>
              </a:rPr>
              <a:t>Protocolos de atención integral. </a:t>
            </a:r>
          </a:p>
          <a:p>
            <a:r>
              <a:rPr lang="es-CO" dirty="0" smtClean="0">
                <a:latin typeface="Arial Narrow" panose="020B0606020202030204" pitchFamily="34" charset="0"/>
              </a:rPr>
              <a:t>Debido Proceso.</a:t>
            </a:r>
          </a:p>
          <a:p>
            <a:r>
              <a:rPr lang="es-CO" dirty="0" smtClean="0">
                <a:latin typeface="Arial Narrow" panose="020B0606020202030204" pitchFamily="34" charset="0"/>
              </a:rPr>
              <a:t>Resolución de conflictos – Métodos alternativos de solución de conflictos.</a:t>
            </a:r>
            <a:endParaRPr lang="es-CO" dirty="0">
              <a:latin typeface="Arial Narrow" panose="020B060602020203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167" l="0" r="100000">
                        <a14:foregroundMark x1="52111" y1="17000" x2="52111" y2="20167"/>
                        <a14:foregroundMark x1="36889" y1="23667" x2="37333" y2="27833"/>
                        <a14:foregroundMark x1="21111" y1="41833" x2="32889" y2="43667"/>
                        <a14:foregroundMark x1="31667" y1="15833" x2="37111" y2="24667"/>
                        <a14:foregroundMark x1="50889" y1="7333" x2="50667" y2="23667"/>
                        <a14:foregroundMark x1="80222" y1="45000" x2="69667" y2="47500"/>
                        <a14:foregroundMark x1="75556" y1="75667" x2="64333" y2="64500"/>
                        <a14:foregroundMark x1="58667" y1="95000" x2="55889" y2="79500"/>
                        <a14:foregroundMark x1="36667" y1="96500" x2="43667" y2="77167"/>
                        <a14:foregroundMark x1="21333" y1="72833" x2="33556" y2="64500"/>
                        <a14:foregroundMark x1="63333" y1="69333" x2="67111" y2="65833"/>
                        <a14:foregroundMark x1="69667" y1="17667" x2="62444" y2="30000"/>
                        <a14:foregroundMark x1="61444" y1="23333" x2="62000" y2="29667"/>
                        <a14:foregroundMark x1="67111" y1="15500" x2="62889" y2="25667"/>
                        <a14:backgroundMark x1="70000" y1="12333" x2="67889" y2="17333"/>
                        <a14:backgroundMark x1="66222" y1="18333" x2="64778" y2="23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84513" y="2384537"/>
            <a:ext cx="3935446" cy="262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39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5429" y="769164"/>
            <a:ext cx="8456022" cy="867729"/>
          </a:xfrm>
        </p:spPr>
        <p:txBody>
          <a:bodyPr>
            <a:noAutofit/>
          </a:bodyPr>
          <a:lstStyle/>
          <a:p>
            <a:pPr algn="ctr"/>
            <a:r>
              <a:rPr lang="es-ES_tradnl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Arial" charset="0"/>
                <a:cs typeface="Arial" charset="0"/>
              </a:rPr>
              <a:t>Gestión Directiva </a:t>
            </a:r>
            <a:endParaRPr lang="es-ES_tradnl" sz="3600" b="1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  <a:ea typeface="Arial" charset="0"/>
              <a:cs typeface="Arial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116" y="6314714"/>
            <a:ext cx="2444496" cy="301752"/>
          </a:xfrm>
          <a:prstGeom prst="rect">
            <a:avLst/>
          </a:prstGeom>
        </p:spPr>
      </p:pic>
      <p:sp>
        <p:nvSpPr>
          <p:cNvPr id="5" name="Shape 91"/>
          <p:cNvSpPr txBox="1">
            <a:spLocks/>
          </p:cNvSpPr>
          <p:nvPr/>
        </p:nvSpPr>
        <p:spPr>
          <a:xfrm>
            <a:off x="178783" y="6192983"/>
            <a:ext cx="4782900" cy="4987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Char char="■"/>
              <a:defRPr sz="32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24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24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18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18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18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18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18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18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marR="0" lvl="0" indent="241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tabLst/>
              <a:defRPr/>
            </a:pPr>
            <a:r>
              <a:rPr kumimoji="0" lang="en" sz="1200" b="0" i="1" u="none" strike="noStrike" kern="1200" cap="none" spc="0" normalizeH="0" baseline="0" noProof="0" dirty="0">
                <a:ln>
                  <a:noFill/>
                </a:ln>
                <a:solidFill>
                  <a:srgbClr val="2F384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  <a:sym typeface="Source Sans Pro"/>
              </a:rPr>
              <a:t>ICCE Nazaret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8783" y="3975803"/>
            <a:ext cx="8604999" cy="22011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O" dirty="0" smtClean="0">
                <a:latin typeface="Arial Narrow" panose="020B0606020202030204" pitchFamily="34" charset="0"/>
              </a:rPr>
              <a:t>Trabajo en equipo</a:t>
            </a:r>
          </a:p>
          <a:p>
            <a:pPr marL="0" indent="0" algn="ctr">
              <a:buNone/>
            </a:pPr>
            <a:r>
              <a:rPr lang="es-CO" dirty="0" smtClean="0">
                <a:latin typeface="Arial Narrow" panose="020B0606020202030204" pitchFamily="34" charset="0"/>
              </a:rPr>
              <a:t>Clima organizacional </a:t>
            </a:r>
          </a:p>
          <a:p>
            <a:pPr marL="0" indent="0" algn="ctr">
              <a:buNone/>
            </a:pPr>
            <a:r>
              <a:rPr lang="es-CO" dirty="0" smtClean="0">
                <a:latin typeface="Arial Narrow" panose="020B0606020202030204" pitchFamily="34" charset="0"/>
              </a:rPr>
              <a:t>Relaciones interpersonales.</a:t>
            </a:r>
          </a:p>
          <a:p>
            <a:pPr marL="0" indent="0" algn="ctr">
              <a:buNone/>
            </a:pPr>
            <a:endParaRPr lang="es-CO" dirty="0" smtClean="0">
              <a:latin typeface="Arial Narrow" panose="020B060602020203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558547"/>
            <a:ext cx="9143999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56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5429" y="953001"/>
            <a:ext cx="8456022" cy="867729"/>
          </a:xfrm>
        </p:spPr>
        <p:txBody>
          <a:bodyPr>
            <a:noAutofit/>
          </a:bodyPr>
          <a:lstStyle/>
          <a:p>
            <a:pPr algn="ctr"/>
            <a:r>
              <a:rPr lang="es-ES_tradnl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Arial" charset="0"/>
                <a:cs typeface="Arial" charset="0"/>
              </a:rPr>
              <a:t>Gestión Académica </a:t>
            </a:r>
            <a:endParaRPr lang="es-ES_tradnl" sz="3600" b="1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  <a:ea typeface="Arial" charset="0"/>
              <a:cs typeface="Arial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116" y="6314714"/>
            <a:ext cx="2444496" cy="301752"/>
          </a:xfrm>
          <a:prstGeom prst="rect">
            <a:avLst/>
          </a:prstGeom>
        </p:spPr>
      </p:pic>
      <p:sp>
        <p:nvSpPr>
          <p:cNvPr id="5" name="Shape 91"/>
          <p:cNvSpPr txBox="1">
            <a:spLocks/>
          </p:cNvSpPr>
          <p:nvPr/>
        </p:nvSpPr>
        <p:spPr>
          <a:xfrm>
            <a:off x="178783" y="6192983"/>
            <a:ext cx="4782900" cy="4987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Char char="■"/>
              <a:defRPr sz="32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24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24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18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18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18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18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18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18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marR="0" lvl="0" indent="241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tabLst/>
              <a:defRPr/>
            </a:pPr>
            <a:r>
              <a:rPr kumimoji="0" lang="en" sz="1200" b="0" i="1" u="none" strike="noStrike" kern="1200" cap="none" spc="0" normalizeH="0" baseline="0" noProof="0" dirty="0">
                <a:ln>
                  <a:noFill/>
                </a:ln>
                <a:solidFill>
                  <a:srgbClr val="2F384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  <a:sym typeface="Source Sans Pro"/>
              </a:rPr>
              <a:t>ICCE Nazaret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7411" y="1833575"/>
            <a:ext cx="4811568" cy="4351338"/>
          </a:xfrm>
        </p:spPr>
        <p:txBody>
          <a:bodyPr>
            <a:normAutofit fontScale="70000" lnSpcReduction="20000"/>
          </a:bodyPr>
          <a:lstStyle/>
          <a:p>
            <a:r>
              <a:rPr lang="es-CO" dirty="0" smtClean="0">
                <a:latin typeface="Arial Narrow" panose="020B0606020202030204" pitchFamily="34" charset="0"/>
              </a:rPr>
              <a:t>Didáctica (general, específica e integración de las </a:t>
            </a:r>
            <a:r>
              <a:rPr lang="es-CO" dirty="0" err="1" smtClean="0">
                <a:latin typeface="Arial Narrow" panose="020B0606020202030204" pitchFamily="34" charset="0"/>
              </a:rPr>
              <a:t>TIC´s</a:t>
            </a:r>
            <a:r>
              <a:rPr lang="es-CO" dirty="0" smtClean="0">
                <a:latin typeface="Arial Narrow" panose="020B0606020202030204" pitchFamily="34" charset="0"/>
              </a:rPr>
              <a:t>).</a:t>
            </a:r>
          </a:p>
          <a:p>
            <a:r>
              <a:rPr lang="es-CO" dirty="0">
                <a:latin typeface="Arial Narrow" panose="020B0606020202030204" pitchFamily="34" charset="0"/>
              </a:rPr>
              <a:t>Diseño Proyectos Educativos.</a:t>
            </a:r>
          </a:p>
          <a:p>
            <a:r>
              <a:rPr lang="es-CO" dirty="0" smtClean="0">
                <a:latin typeface="Arial Narrow" panose="020B0606020202030204" pitchFamily="34" charset="0"/>
              </a:rPr>
              <a:t>Planeación.</a:t>
            </a:r>
          </a:p>
          <a:p>
            <a:r>
              <a:rPr lang="es-CO" dirty="0" smtClean="0">
                <a:latin typeface="Arial Narrow" panose="020B0606020202030204" pitchFamily="34" charset="0"/>
              </a:rPr>
              <a:t>Evaluación (técnicas e instrumentos).</a:t>
            </a:r>
          </a:p>
          <a:p>
            <a:r>
              <a:rPr lang="es-CO" dirty="0" smtClean="0">
                <a:latin typeface="Arial Narrow" panose="020B0606020202030204" pitchFamily="34" charset="0"/>
              </a:rPr>
              <a:t>Estándares de Desempeño Profesional Docente.</a:t>
            </a:r>
          </a:p>
          <a:p>
            <a:r>
              <a:rPr lang="es-CO" dirty="0" smtClean="0">
                <a:latin typeface="Arial Narrow" panose="020B0606020202030204" pitchFamily="34" charset="0"/>
              </a:rPr>
              <a:t>Emprendimiento.</a:t>
            </a:r>
          </a:p>
          <a:p>
            <a:r>
              <a:rPr lang="es-CO" dirty="0" smtClean="0">
                <a:latin typeface="Arial Narrow" panose="020B0606020202030204" pitchFamily="34" charset="0"/>
              </a:rPr>
              <a:t>Pedagogía Calasancia.</a:t>
            </a:r>
          </a:p>
          <a:p>
            <a:r>
              <a:rPr lang="es-CO" b="1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Proyecto ambiental “cuidado de la casa común”.</a:t>
            </a:r>
          </a:p>
          <a:p>
            <a:r>
              <a:rPr lang="es-CO" b="1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Adaptaciones curriculares para estudiantes con necesidades educativas especiales asociadas o no a las discapacidades. </a:t>
            </a:r>
          </a:p>
          <a:p>
            <a:endParaRPr lang="es-CO" dirty="0" smtClean="0">
              <a:latin typeface="Arial Narrow" panose="020B060602020203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" t="5457" r="1650"/>
          <a:stretch/>
        </p:blipFill>
        <p:spPr>
          <a:xfrm>
            <a:off x="5278979" y="2641600"/>
            <a:ext cx="3612472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59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622</TotalTime>
  <Words>264</Words>
  <Application>Microsoft Office PowerPoint</Application>
  <PresentationFormat>Presentación en pantalla (4:3)</PresentationFormat>
  <Paragraphs>54</Paragraphs>
  <Slides>7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Arial</vt:lpstr>
      <vt:lpstr>Arial Narrow</vt:lpstr>
      <vt:lpstr>Calibri</vt:lpstr>
      <vt:lpstr>Calibri Light</vt:lpstr>
      <vt:lpstr>Source Sans Pro</vt:lpstr>
      <vt:lpstr>1_Tema de Office</vt:lpstr>
      <vt:lpstr>Presentación de PowerPoint</vt:lpstr>
      <vt:lpstr>Presentación de PowerPoint</vt:lpstr>
      <vt:lpstr>DECE</vt:lpstr>
      <vt:lpstr>Procesos Pastorales </vt:lpstr>
      <vt:lpstr>Gestión de Convivencia </vt:lpstr>
      <vt:lpstr>Gestión Directiva </vt:lpstr>
      <vt:lpstr>Gestión Académica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Windows User</dc:creator>
  <cp:lastModifiedBy>ICCE - Coordinacion Administrativa: Sandra Liliana Plazas Gil</cp:lastModifiedBy>
  <cp:revision>20</cp:revision>
  <dcterms:created xsi:type="dcterms:W3CDTF">2019-01-25T20:07:33Z</dcterms:created>
  <dcterms:modified xsi:type="dcterms:W3CDTF">2019-02-22T15:34:26Z</dcterms:modified>
</cp:coreProperties>
</file>